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32267"/>
            <a:ext cx="9143999" cy="114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400" y="131953"/>
            <a:ext cx="8623198" cy="25144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682" y="2290889"/>
            <a:ext cx="8587105" cy="420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5" Type="http://schemas.openxmlformats.org/officeDocument/2006/relationships/image" Target="../media/image3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hyperlink" Target="http://www.servicelearning.de/praxis/thematisc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Relationship Id="rId3" Type="http://schemas.openxmlformats.org/officeDocument/2006/relationships/hyperlink" Target="mailto:sliwka@ibw.uni-heidelberg.de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.jpg"/><Relationship Id="rId4" Type="http://schemas.openxmlformats.org/officeDocument/2006/relationships/hyperlink" Target="http://content.thirdway.org/publications/714/Dancing-With-Robots.pdf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g"/><Relationship Id="rId9" Type="http://schemas.openxmlformats.org/officeDocument/2006/relationships/hyperlink" Target="http://www.asms.sa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2331" y="0"/>
            <a:ext cx="8315959" cy="5519420"/>
            <a:chOff x="312331" y="0"/>
            <a:chExt cx="8315959" cy="5519420"/>
          </a:xfrm>
        </p:grpSpPr>
        <p:sp>
          <p:nvSpPr>
            <p:cNvPr id="3" name="object 3" descr=""/>
            <p:cNvSpPr/>
            <p:nvPr/>
          </p:nvSpPr>
          <p:spPr>
            <a:xfrm>
              <a:off x="4410456" y="1133855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09">
                  <a:moveTo>
                    <a:pt x="143255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43255" y="143255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4D000C">
                <a:alpha val="670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331" y="0"/>
              <a:ext cx="8315540" cy="5519420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7594092" y="6761034"/>
            <a:ext cx="1550035" cy="93345"/>
          </a:xfrm>
          <a:custGeom>
            <a:avLst/>
            <a:gdLst/>
            <a:ahLst/>
            <a:cxnLst/>
            <a:rect l="l" t="t" r="r" b="b"/>
            <a:pathLst>
              <a:path w="1550034" h="93345">
                <a:moveTo>
                  <a:pt x="0" y="93346"/>
                </a:moveTo>
                <a:lnTo>
                  <a:pt x="1549907" y="93346"/>
                </a:lnTo>
                <a:lnTo>
                  <a:pt x="1549907" y="0"/>
                </a:lnTo>
                <a:lnTo>
                  <a:pt x="0" y="0"/>
                </a:lnTo>
                <a:lnTo>
                  <a:pt x="0" y="933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761034"/>
            <a:ext cx="7482205" cy="93345"/>
          </a:xfrm>
          <a:custGeom>
            <a:avLst/>
            <a:gdLst/>
            <a:ahLst/>
            <a:cxnLst/>
            <a:rect l="l" t="t" r="r" b="b"/>
            <a:pathLst>
              <a:path w="7482205" h="93345">
                <a:moveTo>
                  <a:pt x="7482078" y="0"/>
                </a:moveTo>
                <a:lnTo>
                  <a:pt x="0" y="0"/>
                </a:lnTo>
                <a:lnTo>
                  <a:pt x="0" y="93346"/>
                </a:lnTo>
                <a:lnTo>
                  <a:pt x="7482078" y="93346"/>
                </a:lnTo>
                <a:lnTo>
                  <a:pt x="7482078" y="0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365501" y="15240"/>
            <a:ext cx="4169410" cy="4806950"/>
          </a:xfrm>
          <a:custGeom>
            <a:avLst/>
            <a:gdLst/>
            <a:ahLst/>
            <a:cxnLst/>
            <a:rect l="l" t="t" r="r" b="b"/>
            <a:pathLst>
              <a:path w="4169409" h="4806950">
                <a:moveTo>
                  <a:pt x="2084577" y="0"/>
                </a:moveTo>
                <a:lnTo>
                  <a:pt x="0" y="1201673"/>
                </a:lnTo>
                <a:lnTo>
                  <a:pt x="0" y="3604894"/>
                </a:lnTo>
                <a:lnTo>
                  <a:pt x="2084577" y="4806695"/>
                </a:lnTo>
                <a:lnTo>
                  <a:pt x="4169155" y="3604894"/>
                </a:lnTo>
                <a:lnTo>
                  <a:pt x="4169155" y="1201673"/>
                </a:lnTo>
                <a:lnTo>
                  <a:pt x="2084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55975" y="679145"/>
            <a:ext cx="2420620" cy="196723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 indent="310515">
              <a:lnSpc>
                <a:spcPts val="4990"/>
              </a:lnSpc>
              <a:spcBef>
                <a:spcPts val="500"/>
              </a:spcBef>
            </a:pPr>
            <a:r>
              <a:rPr dirty="0" sz="4400" spc="-10" b="1">
                <a:latin typeface="Carlito"/>
                <a:cs typeface="Carlito"/>
              </a:rPr>
              <a:t>DEEP</a:t>
            </a:r>
            <a:r>
              <a:rPr dirty="0" sz="4400" spc="-10" b="1">
                <a:solidFill>
                  <a:srgbClr val="E99A17"/>
                </a:solidFill>
                <a:latin typeface="Carlito"/>
                <a:cs typeface="Carlito"/>
              </a:rPr>
              <a:t>ER </a:t>
            </a:r>
            <a:r>
              <a:rPr dirty="0" sz="4400" spc="-20" b="1">
                <a:latin typeface="Carlito"/>
                <a:cs typeface="Carlito"/>
              </a:rPr>
              <a:t>LEARNING</a:t>
            </a:r>
            <a:endParaRPr sz="4400">
              <a:latin typeface="Carlito"/>
              <a:cs typeface="Carlito"/>
            </a:endParaRPr>
          </a:p>
          <a:p>
            <a:pPr marL="186055">
              <a:lnSpc>
                <a:spcPts val="4905"/>
              </a:lnSpc>
            </a:pPr>
            <a:r>
              <a:rPr dirty="0" sz="4400" spc="-10" b="1">
                <a:latin typeface="Carlito"/>
                <a:cs typeface="Carlito"/>
              </a:rPr>
              <a:t>Initiative</a:t>
            </a:r>
            <a:endParaRPr sz="4400">
              <a:latin typeface="Carlito"/>
              <a:cs typeface="Carlito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26719" y="603504"/>
            <a:ext cx="4782820" cy="5913120"/>
            <a:chOff x="426719" y="603504"/>
            <a:chExt cx="4782820" cy="5913120"/>
          </a:xfrm>
        </p:grpSpPr>
        <p:sp>
          <p:nvSpPr>
            <p:cNvPr id="10" name="object 10" descr=""/>
            <p:cNvSpPr/>
            <p:nvPr/>
          </p:nvSpPr>
          <p:spPr>
            <a:xfrm>
              <a:off x="1392936" y="603504"/>
              <a:ext cx="1268095" cy="1463040"/>
            </a:xfrm>
            <a:custGeom>
              <a:avLst/>
              <a:gdLst/>
              <a:ahLst/>
              <a:cxnLst/>
              <a:rect l="l" t="t" r="r" b="b"/>
              <a:pathLst>
                <a:path w="1268095" h="1463039">
                  <a:moveTo>
                    <a:pt x="633983" y="0"/>
                  </a:moveTo>
                  <a:lnTo>
                    <a:pt x="3809" y="363474"/>
                  </a:lnTo>
                  <a:lnTo>
                    <a:pt x="0" y="365760"/>
                  </a:lnTo>
                  <a:lnTo>
                    <a:pt x="0" y="1097280"/>
                  </a:lnTo>
                  <a:lnTo>
                    <a:pt x="633983" y="1463040"/>
                  </a:lnTo>
                  <a:lnTo>
                    <a:pt x="649591" y="1454023"/>
                  </a:lnTo>
                  <a:lnTo>
                    <a:pt x="633983" y="1454023"/>
                  </a:lnTo>
                  <a:lnTo>
                    <a:pt x="7746" y="1092708"/>
                  </a:lnTo>
                  <a:lnTo>
                    <a:pt x="7746" y="370332"/>
                  </a:lnTo>
                  <a:lnTo>
                    <a:pt x="633983" y="9017"/>
                  </a:lnTo>
                  <a:lnTo>
                    <a:pt x="649589" y="9017"/>
                  </a:lnTo>
                  <a:lnTo>
                    <a:pt x="633983" y="0"/>
                  </a:lnTo>
                  <a:close/>
                </a:path>
                <a:path w="1268095" h="1463039">
                  <a:moveTo>
                    <a:pt x="649589" y="9017"/>
                  </a:moveTo>
                  <a:lnTo>
                    <a:pt x="633983" y="9017"/>
                  </a:lnTo>
                  <a:lnTo>
                    <a:pt x="1260220" y="370332"/>
                  </a:lnTo>
                  <a:lnTo>
                    <a:pt x="1260220" y="1092708"/>
                  </a:lnTo>
                  <a:lnTo>
                    <a:pt x="633983" y="1454023"/>
                  </a:lnTo>
                  <a:lnTo>
                    <a:pt x="649591" y="1454023"/>
                  </a:lnTo>
                  <a:lnTo>
                    <a:pt x="1264158" y="1099566"/>
                  </a:lnTo>
                  <a:lnTo>
                    <a:pt x="1267968" y="1097280"/>
                  </a:lnTo>
                  <a:lnTo>
                    <a:pt x="1267968" y="365760"/>
                  </a:lnTo>
                  <a:lnTo>
                    <a:pt x="649589" y="9017"/>
                  </a:lnTo>
                  <a:close/>
                </a:path>
              </a:pathLst>
            </a:custGeom>
            <a:solidFill>
              <a:srgbClr val="E99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49802" y="4910836"/>
              <a:ext cx="1380490" cy="1523365"/>
            </a:xfrm>
            <a:custGeom>
              <a:avLst/>
              <a:gdLst/>
              <a:ahLst/>
              <a:cxnLst/>
              <a:rect l="l" t="t" r="r" b="b"/>
              <a:pathLst>
                <a:path w="1380489" h="1523364">
                  <a:moveTo>
                    <a:pt x="690118" y="0"/>
                  </a:moveTo>
                  <a:lnTo>
                    <a:pt x="0" y="380745"/>
                  </a:lnTo>
                  <a:lnTo>
                    <a:pt x="0" y="1142161"/>
                  </a:lnTo>
                  <a:lnTo>
                    <a:pt x="690118" y="1522920"/>
                  </a:lnTo>
                  <a:lnTo>
                    <a:pt x="1380363" y="1142161"/>
                  </a:lnTo>
                  <a:lnTo>
                    <a:pt x="1380363" y="380745"/>
                  </a:lnTo>
                  <a:lnTo>
                    <a:pt x="690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9" y="4828032"/>
              <a:ext cx="1505712" cy="16885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143" y="5370575"/>
              <a:ext cx="1277112" cy="6187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0418" y="5063108"/>
              <a:ext cx="1038478" cy="7603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666" y="5910071"/>
              <a:ext cx="784899" cy="52741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0005" y="6151308"/>
              <a:ext cx="383578" cy="22037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19" y="4748783"/>
              <a:ext cx="2462784" cy="1758695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578989" y="2892043"/>
            <a:ext cx="372491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</a:pPr>
            <a:r>
              <a:rPr dirty="0" sz="2800" spc="-25">
                <a:latin typeface="Carlito"/>
                <a:cs typeface="Carlito"/>
              </a:rPr>
              <a:t>Lernen</a:t>
            </a:r>
            <a:r>
              <a:rPr dirty="0" sz="2800" spc="-120">
                <a:latin typeface="Carlito"/>
                <a:cs typeface="Carlito"/>
              </a:rPr>
              <a:t> </a:t>
            </a:r>
            <a:r>
              <a:rPr dirty="0" sz="2800" spc="-35">
                <a:latin typeface="Carlito"/>
                <a:cs typeface="Carlito"/>
              </a:rPr>
              <a:t>durch</a:t>
            </a:r>
            <a:r>
              <a:rPr dirty="0" sz="2800" spc="-110">
                <a:latin typeface="Carlito"/>
                <a:cs typeface="Carlito"/>
              </a:rPr>
              <a:t> </a:t>
            </a:r>
            <a:r>
              <a:rPr dirty="0" sz="2800" spc="-40">
                <a:latin typeface="Carlito"/>
                <a:cs typeface="Carlito"/>
              </a:rPr>
              <a:t>Engagement </a:t>
            </a:r>
            <a:r>
              <a:rPr dirty="0" sz="2800">
                <a:latin typeface="Carlito"/>
                <a:cs typeface="Carlito"/>
              </a:rPr>
              <a:t>als</a:t>
            </a:r>
            <a:r>
              <a:rPr dirty="0" sz="2800" spc="-130">
                <a:latin typeface="Carlito"/>
                <a:cs typeface="Carlito"/>
              </a:rPr>
              <a:t> </a:t>
            </a:r>
            <a:r>
              <a:rPr dirty="0" sz="2800" spc="-30">
                <a:latin typeface="Carlito"/>
                <a:cs typeface="Carlito"/>
              </a:rPr>
              <a:t>Deeper</a:t>
            </a:r>
            <a:r>
              <a:rPr dirty="0" sz="2800" spc="-13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Learning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57850" y="5576112"/>
            <a:ext cx="214058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latin typeface="Carlito"/>
                <a:cs typeface="Carlito"/>
              </a:rPr>
              <a:t>Prof.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45">
                <a:latin typeface="Carlito"/>
                <a:cs typeface="Carlito"/>
              </a:rPr>
              <a:t>Dr.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Anne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Sliwka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9456" y="222504"/>
            <a:ext cx="8924925" cy="6428740"/>
            <a:chOff x="219456" y="222504"/>
            <a:chExt cx="8924925" cy="64287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22504"/>
              <a:ext cx="3599688" cy="64282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24584" y="932687"/>
              <a:ext cx="7519670" cy="5382895"/>
            </a:xfrm>
            <a:custGeom>
              <a:avLst/>
              <a:gdLst/>
              <a:ahLst/>
              <a:cxnLst/>
              <a:rect l="l" t="t" r="r" b="b"/>
              <a:pathLst>
                <a:path w="7519670" h="5382895">
                  <a:moveTo>
                    <a:pt x="0" y="5382767"/>
                  </a:moveTo>
                  <a:lnTo>
                    <a:pt x="7519416" y="5382767"/>
                  </a:lnTo>
                  <a:lnTo>
                    <a:pt x="7519416" y="0"/>
                  </a:lnTo>
                  <a:lnTo>
                    <a:pt x="0" y="0"/>
                  </a:lnTo>
                  <a:lnTo>
                    <a:pt x="0" y="53827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0776" y="1530095"/>
              <a:ext cx="606551" cy="6065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477" y="200101"/>
            <a:ext cx="37115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Die</a:t>
            </a:r>
            <a:r>
              <a:rPr dirty="0" sz="3600" spc="-185"/>
              <a:t> </a:t>
            </a:r>
            <a:r>
              <a:rPr dirty="0" sz="3600" spc="-25"/>
              <a:t>Deeper</a:t>
            </a:r>
            <a:r>
              <a:rPr dirty="0" sz="3600" spc="-180"/>
              <a:t> </a:t>
            </a:r>
            <a:r>
              <a:rPr dirty="0" sz="3600" spc="-40"/>
              <a:t>Learning </a:t>
            </a:r>
            <a:r>
              <a:rPr dirty="0" sz="3600" spc="-10"/>
              <a:t>Wissensarchitektur</a:t>
            </a:r>
            <a:endParaRPr sz="3600"/>
          </a:p>
        </p:txBody>
      </p:sp>
      <p:sp>
        <p:nvSpPr>
          <p:cNvPr id="7" name="object 7" descr=""/>
          <p:cNvSpPr/>
          <p:nvPr/>
        </p:nvSpPr>
        <p:spPr>
          <a:xfrm>
            <a:off x="7594092" y="6712266"/>
            <a:ext cx="1550035" cy="93345"/>
          </a:xfrm>
          <a:custGeom>
            <a:avLst/>
            <a:gdLst/>
            <a:ahLst/>
            <a:cxnLst/>
            <a:rect l="l" t="t" r="r" b="b"/>
            <a:pathLst>
              <a:path w="1550034" h="93345">
                <a:moveTo>
                  <a:pt x="0" y="93346"/>
                </a:moveTo>
                <a:lnTo>
                  <a:pt x="1549906" y="93346"/>
                </a:lnTo>
                <a:lnTo>
                  <a:pt x="1549906" y="0"/>
                </a:lnTo>
                <a:lnTo>
                  <a:pt x="0" y="0"/>
                </a:lnTo>
                <a:lnTo>
                  <a:pt x="0" y="933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712266"/>
            <a:ext cx="7482205" cy="93345"/>
          </a:xfrm>
          <a:custGeom>
            <a:avLst/>
            <a:gdLst/>
            <a:ahLst/>
            <a:cxnLst/>
            <a:rect l="l" t="t" r="r" b="b"/>
            <a:pathLst>
              <a:path w="7482205" h="93345">
                <a:moveTo>
                  <a:pt x="7482078" y="0"/>
                </a:moveTo>
                <a:lnTo>
                  <a:pt x="0" y="0"/>
                </a:lnTo>
                <a:lnTo>
                  <a:pt x="0" y="93346"/>
                </a:lnTo>
                <a:lnTo>
                  <a:pt x="7482078" y="93346"/>
                </a:lnTo>
                <a:lnTo>
                  <a:pt x="7482078" y="0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877060" y="512063"/>
            <a:ext cx="6712584" cy="5823585"/>
            <a:chOff x="1877060" y="512063"/>
            <a:chExt cx="6712584" cy="582358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9295" y="512063"/>
              <a:ext cx="2029968" cy="17221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060" y="1421891"/>
              <a:ext cx="5676011" cy="491318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869816" y="2354961"/>
            <a:ext cx="1691639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Carlito"/>
                <a:cs typeface="Carlito"/>
              </a:rPr>
              <a:t>K</a:t>
            </a:r>
            <a:r>
              <a:rPr dirty="0" sz="1600" spc="-4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O</a:t>
            </a:r>
            <a:r>
              <a:rPr dirty="0" sz="1600" spc="1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N</a:t>
            </a:r>
            <a:r>
              <a:rPr dirty="0" sz="1600" spc="1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Z</a:t>
            </a:r>
            <a:r>
              <a:rPr dirty="0" sz="1600" spc="2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E</a:t>
            </a:r>
            <a:r>
              <a:rPr dirty="0" sz="1600" spc="2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P T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U</a:t>
            </a:r>
            <a:r>
              <a:rPr dirty="0" sz="1600" spc="3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E L</a:t>
            </a:r>
            <a:r>
              <a:rPr dirty="0" sz="1600" spc="10" b="1">
                <a:latin typeface="Carlito"/>
                <a:cs typeface="Carlito"/>
              </a:rPr>
              <a:t> </a:t>
            </a:r>
            <a:r>
              <a:rPr dirty="0" sz="1600" spc="-50" b="1">
                <a:latin typeface="Carlito"/>
                <a:cs typeface="Carlito"/>
              </a:rPr>
              <a:t>L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50334" y="5100066"/>
            <a:ext cx="1670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P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R</a:t>
            </a:r>
            <a:r>
              <a:rPr dirty="0" sz="1800" spc="-8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</a:t>
            </a:r>
            <a:r>
              <a:rPr dirty="0" sz="1800" spc="-9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Z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-8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</a:t>
            </a:r>
            <a:r>
              <a:rPr dirty="0" sz="1800" spc="-8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R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 spc="-50">
                <a:latin typeface="Carlito"/>
                <a:cs typeface="Carlito"/>
              </a:rPr>
              <a:t>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73248" y="3625342"/>
            <a:ext cx="1245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M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80">
                <a:latin typeface="Carlito"/>
                <a:cs typeface="Carlito"/>
              </a:rPr>
              <a:t>TA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50">
                <a:latin typeface="Carlito"/>
                <a:cs typeface="Carlito"/>
              </a:rPr>
              <a:t>-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800" spc="-45">
                <a:latin typeface="Carlito"/>
                <a:cs typeface="Carlito"/>
              </a:rPr>
              <a:t>K</a:t>
            </a:r>
            <a:r>
              <a:rPr dirty="0" sz="1800" spc="-1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G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N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</a:t>
            </a:r>
            <a:r>
              <a:rPr dirty="0" sz="1800" spc="-6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50">
                <a:latin typeface="Carlito"/>
                <a:cs typeface="Carlito"/>
              </a:rPr>
              <a:t>V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58992" y="3690873"/>
            <a:ext cx="1561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D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K</a:t>
            </a:r>
            <a:r>
              <a:rPr dirty="0" sz="1800" spc="-6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L</a:t>
            </a:r>
            <a:r>
              <a:rPr dirty="0" sz="1800" spc="-7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R</a:t>
            </a:r>
            <a:r>
              <a:rPr dirty="0" sz="1800" spc="-65">
                <a:latin typeface="Carlito"/>
                <a:cs typeface="Carlito"/>
              </a:rPr>
              <a:t> </a:t>
            </a:r>
            <a:r>
              <a:rPr dirty="0" sz="1800" spc="-40">
                <a:latin typeface="Carlito"/>
                <a:cs typeface="Carlito"/>
              </a:rPr>
              <a:t>A</a:t>
            </a:r>
            <a:r>
              <a:rPr dirty="0" sz="1800" spc="-18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</a:t>
            </a:r>
            <a:r>
              <a:rPr dirty="0" sz="1800" spc="-50">
                <a:latin typeface="Carlito"/>
                <a:cs typeface="Carlito"/>
              </a:rPr>
              <a:t> V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3840" y="185928"/>
            <a:ext cx="8714740" cy="6672580"/>
          </a:xfrm>
          <a:custGeom>
            <a:avLst/>
            <a:gdLst/>
            <a:ahLst/>
            <a:cxnLst/>
            <a:rect l="l" t="t" r="r" b="b"/>
            <a:pathLst>
              <a:path w="8714740" h="6672580">
                <a:moveTo>
                  <a:pt x="8714232" y="0"/>
                </a:moveTo>
                <a:lnTo>
                  <a:pt x="0" y="0"/>
                </a:lnTo>
                <a:lnTo>
                  <a:pt x="0" y="6672072"/>
                </a:lnTo>
                <a:lnTo>
                  <a:pt x="8714232" y="6672072"/>
                </a:lnTo>
                <a:lnTo>
                  <a:pt x="871423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042414"/>
            <a:ext cx="9006840" cy="5794375"/>
            <a:chOff x="0" y="1042414"/>
            <a:chExt cx="9006840" cy="5794375"/>
          </a:xfrm>
        </p:grpSpPr>
        <p:sp>
          <p:nvSpPr>
            <p:cNvPr id="4" name="object 4" descr=""/>
            <p:cNvSpPr/>
            <p:nvPr/>
          </p:nvSpPr>
          <p:spPr>
            <a:xfrm>
              <a:off x="146304" y="1042414"/>
              <a:ext cx="8784590" cy="5794375"/>
            </a:xfrm>
            <a:custGeom>
              <a:avLst/>
              <a:gdLst/>
              <a:ahLst/>
              <a:cxnLst/>
              <a:rect l="l" t="t" r="r" b="b"/>
              <a:pathLst>
                <a:path w="8784590" h="5794375">
                  <a:moveTo>
                    <a:pt x="8784336" y="0"/>
                  </a:moveTo>
                  <a:lnTo>
                    <a:pt x="0" y="0"/>
                  </a:lnTo>
                  <a:lnTo>
                    <a:pt x="0" y="5794248"/>
                  </a:lnTo>
                  <a:lnTo>
                    <a:pt x="8784336" y="5794248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405116" y="6786370"/>
              <a:ext cx="1554480" cy="0"/>
            </a:xfrm>
            <a:custGeom>
              <a:avLst/>
              <a:gdLst/>
              <a:ahLst/>
              <a:cxnLst/>
              <a:rect l="l" t="t" r="r" b="b"/>
              <a:pathLst>
                <a:path w="1554479" h="0">
                  <a:moveTo>
                    <a:pt x="1554479" y="1"/>
                  </a:moveTo>
                  <a:lnTo>
                    <a:pt x="0" y="0"/>
                  </a:lnTo>
                </a:path>
              </a:pathLst>
            </a:custGeom>
            <a:ln w="9334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739698"/>
              <a:ext cx="7293609" cy="93345"/>
            </a:xfrm>
            <a:custGeom>
              <a:avLst/>
              <a:gdLst/>
              <a:ahLst/>
              <a:cxnLst/>
              <a:rect l="l" t="t" r="r" b="b"/>
              <a:pathLst>
                <a:path w="7293609" h="93345">
                  <a:moveTo>
                    <a:pt x="7293102" y="0"/>
                  </a:moveTo>
                  <a:lnTo>
                    <a:pt x="0" y="0"/>
                  </a:lnTo>
                  <a:lnTo>
                    <a:pt x="0" y="93346"/>
                  </a:lnTo>
                  <a:lnTo>
                    <a:pt x="7293102" y="93346"/>
                  </a:lnTo>
                  <a:lnTo>
                    <a:pt x="7293102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1986" y="131953"/>
            <a:ext cx="5281295" cy="8496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63880" marR="5080" indent="-551815">
              <a:lnSpc>
                <a:spcPct val="150100"/>
              </a:lnSpc>
              <a:spcBef>
                <a:spcPts val="100"/>
              </a:spcBef>
            </a:pPr>
            <a:r>
              <a:rPr dirty="0" sz="1800" spc="114" b="1">
                <a:latin typeface="Carlito"/>
                <a:cs typeface="Carlito"/>
              </a:rPr>
              <a:t>Das</a:t>
            </a:r>
            <a:r>
              <a:rPr dirty="0" sz="1800" spc="345" b="1">
                <a:latin typeface="Carlito"/>
                <a:cs typeface="Carlito"/>
              </a:rPr>
              <a:t> </a:t>
            </a:r>
            <a:r>
              <a:rPr dirty="0" sz="1800" spc="160" b="1">
                <a:latin typeface="Carlito"/>
                <a:cs typeface="Carlito"/>
              </a:rPr>
              <a:t>Heidelberger</a:t>
            </a:r>
            <a:r>
              <a:rPr dirty="0" sz="1800" spc="305" b="1">
                <a:latin typeface="Carlito"/>
                <a:cs typeface="Carlito"/>
              </a:rPr>
              <a:t> </a:t>
            </a:r>
            <a:r>
              <a:rPr dirty="0" sz="1800" spc="150" b="1">
                <a:latin typeface="Carlito"/>
                <a:cs typeface="Carlito"/>
              </a:rPr>
              <a:t>DEEPER</a:t>
            </a:r>
            <a:r>
              <a:rPr dirty="0" sz="1800" spc="315" b="1">
                <a:latin typeface="Carlito"/>
                <a:cs typeface="Carlito"/>
              </a:rPr>
              <a:t> </a:t>
            </a:r>
            <a:r>
              <a:rPr dirty="0" sz="1800" spc="155" b="1">
                <a:latin typeface="Carlito"/>
                <a:cs typeface="Carlito"/>
              </a:rPr>
              <a:t>LEARNING</a:t>
            </a:r>
            <a:r>
              <a:rPr dirty="0" sz="1800" spc="300" b="1">
                <a:latin typeface="Carlito"/>
                <a:cs typeface="Carlito"/>
              </a:rPr>
              <a:t> </a:t>
            </a:r>
            <a:r>
              <a:rPr dirty="0" sz="1800" spc="130" b="1">
                <a:latin typeface="Carlito"/>
                <a:cs typeface="Carlito"/>
              </a:rPr>
              <a:t>KONZEPT </a:t>
            </a:r>
            <a:r>
              <a:rPr dirty="0" sz="1800" spc="-10" b="1">
                <a:latin typeface="Carlito"/>
                <a:cs typeface="Carlito"/>
              </a:rPr>
              <a:t>(</a:t>
            </a:r>
            <a:r>
              <a:rPr dirty="0" sz="1800" spc="-220" b="1">
                <a:latin typeface="Carlito"/>
                <a:cs typeface="Carlito"/>
              </a:rPr>
              <a:t> </a:t>
            </a:r>
            <a:r>
              <a:rPr dirty="0" sz="1800" spc="150" b="1">
                <a:latin typeface="Carlito"/>
                <a:cs typeface="Carlito"/>
              </a:rPr>
              <a:t>Sliwka</a:t>
            </a:r>
            <a:r>
              <a:rPr dirty="0" sz="1800" spc="340" b="1">
                <a:latin typeface="Carlito"/>
                <a:cs typeface="Carlito"/>
              </a:rPr>
              <a:t> </a:t>
            </a:r>
            <a:r>
              <a:rPr dirty="0" sz="1800" spc="125" b="1">
                <a:latin typeface="Carlito"/>
                <a:cs typeface="Carlito"/>
              </a:rPr>
              <a:t>2018</a:t>
            </a:r>
            <a:r>
              <a:rPr dirty="0" sz="1800" spc="-21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,</a:t>
            </a:r>
            <a:r>
              <a:rPr dirty="0" sz="1800" spc="365" b="1">
                <a:latin typeface="Carlito"/>
                <a:cs typeface="Carlito"/>
              </a:rPr>
              <a:t> </a:t>
            </a:r>
            <a:r>
              <a:rPr dirty="0" sz="1800" spc="150" b="1">
                <a:latin typeface="Carlito"/>
                <a:cs typeface="Carlito"/>
              </a:rPr>
              <a:t>Sliwka&amp;</a:t>
            </a:r>
            <a:r>
              <a:rPr dirty="0" sz="1800" spc="-235" b="1">
                <a:latin typeface="Carlito"/>
                <a:cs typeface="Carlito"/>
              </a:rPr>
              <a:t> </a:t>
            </a:r>
            <a:r>
              <a:rPr dirty="0" sz="1800" spc="145" b="1">
                <a:latin typeface="Carlito"/>
                <a:cs typeface="Carlito"/>
              </a:rPr>
              <a:t>Klopsch</a:t>
            </a:r>
            <a:r>
              <a:rPr dirty="0" sz="1800" spc="335" b="1">
                <a:latin typeface="Carlito"/>
                <a:cs typeface="Carlito"/>
              </a:rPr>
              <a:t> </a:t>
            </a:r>
            <a:r>
              <a:rPr dirty="0" sz="1800" spc="130" b="1">
                <a:latin typeface="Carlito"/>
                <a:cs typeface="Carlito"/>
              </a:rPr>
              <a:t>2021) </a:t>
            </a:r>
            <a:endParaRPr sz="1800">
              <a:latin typeface="Carlito"/>
              <a:cs typeface="Carlito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37782" y="2290889"/>
          <a:ext cx="8587105" cy="420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2259965"/>
                <a:gridCol w="2792730"/>
                <a:gridCol w="2521585"/>
              </a:tblGrid>
              <a:tr h="44894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Phase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143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4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  <a:tc>
                  <a:txBody>
                    <a:bodyPr/>
                    <a:lstStyle/>
                    <a:p>
                      <a:pPr marL="762000" marR="238125" indent="-51815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Phase</a:t>
                      </a:r>
                      <a:r>
                        <a:rPr dirty="0" sz="1300" spc="-7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der</a:t>
                      </a:r>
                      <a:r>
                        <a:rPr dirty="0" sz="13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Instruktion</a:t>
                      </a: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und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Aneignung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5875">
                    <a:lnL w="9525">
                      <a:solidFill>
                        <a:srgbClr val="E4E4E4"/>
                      </a:solidFill>
                      <a:prstDash val="solid"/>
                    </a:lnL>
                    <a:lnR w="9525">
                      <a:solidFill>
                        <a:srgbClr val="E4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  <a:tc>
                  <a:txBody>
                    <a:bodyPr/>
                    <a:lstStyle/>
                    <a:p>
                      <a:pPr marL="1107440" marR="264160" indent="-8324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Phase</a:t>
                      </a:r>
                      <a:r>
                        <a:rPr dirty="0" sz="13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der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Ko-Konstruktion</a:t>
                      </a:r>
                      <a:r>
                        <a:rPr dirty="0" sz="1300" spc="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Ko-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Kreation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5875">
                    <a:lnL w="9525">
                      <a:solidFill>
                        <a:srgbClr val="E4E4E4"/>
                      </a:solidFill>
                      <a:prstDash val="solid"/>
                    </a:lnL>
                    <a:lnR w="9525">
                      <a:solidFill>
                        <a:srgbClr val="E4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  <a:tc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Authentische</a:t>
                      </a:r>
                      <a:r>
                        <a:rPr dirty="0" sz="1300" spc="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Leistung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14300">
                    <a:lnL w="9525">
                      <a:solidFill>
                        <a:srgbClr val="E4E4E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</a:tr>
              <a:tr h="1843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cap="small" sz="13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Prozess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Substantieller</a:t>
                      </a:r>
                      <a:r>
                        <a:rPr dirty="0" sz="13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Input</a:t>
                      </a:r>
                      <a:r>
                        <a:rPr dirty="0" sz="1300" spc="-4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 b="1">
                          <a:latin typeface="Carlito"/>
                          <a:cs typeface="Carlito"/>
                        </a:rPr>
                        <a:t>von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Experten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Unterschiedliche</a:t>
                      </a:r>
                      <a:r>
                        <a:rPr dirty="0" sz="1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Kanäle</a:t>
                      </a:r>
                      <a:r>
                        <a:rPr dirty="0" sz="13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der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Vermittlung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965" marR="330835">
                        <a:lnSpc>
                          <a:spcPct val="1101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Eigenständige</a:t>
                      </a:r>
                      <a:r>
                        <a:rPr dirty="0" sz="13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Arbeit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an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komplexen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Aufgaben</a:t>
                      </a:r>
                      <a:r>
                        <a:rPr dirty="0" sz="1300" spc="2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(Einzelarbeit, Gruppenarbeit,</a:t>
                      </a:r>
                      <a:r>
                        <a:rPr dirty="0" sz="13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Mischform)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Voice</a:t>
                      </a:r>
                      <a:r>
                        <a:rPr dirty="0" sz="13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&amp;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Choice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(Ko-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Konstruktion)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70815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Präsentation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authentischer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Arbeitsergebnisse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Reflexion</a:t>
                      </a:r>
                      <a:r>
                        <a:rPr dirty="0" sz="1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der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Arbeits-ergebnissen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und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des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Arbeitsprozess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cap="small" sz="13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Lernziel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Tiefes</a:t>
                      </a:r>
                      <a:r>
                        <a:rPr dirty="0" sz="13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Verständnis</a:t>
                      </a:r>
                      <a:r>
                        <a:rPr dirty="0" sz="13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von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Schlüsselkonzepten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Entwicklung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komplexer</a:t>
                      </a:r>
                      <a:r>
                        <a:rPr dirty="0" sz="13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Kompetenzen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und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Deeper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Understanding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Erreichen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von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Ergebnissen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und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Meta-Reflexion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52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cap="small" sz="13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Lehrer-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0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ROLLE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68275">
                        <a:lnSpc>
                          <a:spcPct val="109800"/>
                        </a:lnSpc>
                        <a:spcBef>
                          <a:spcPts val="1405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Aufbau 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kognitiver</a:t>
                      </a:r>
                      <a:r>
                        <a:rPr dirty="0" sz="13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Strukturen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anregen.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Diese</a:t>
                      </a:r>
                      <a:r>
                        <a:rPr dirty="0" sz="13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nutzen</a:t>
                      </a:r>
                      <a:r>
                        <a:rPr dirty="0" sz="13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die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Lernenden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als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Basis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zur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Erlangung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von</a:t>
                      </a:r>
                      <a:r>
                        <a:rPr dirty="0" sz="13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Expertise.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78435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264795">
                        <a:lnSpc>
                          <a:spcPct val="109800"/>
                        </a:lnSpc>
                        <a:spcBef>
                          <a:spcPts val="1405"/>
                        </a:spcBef>
                      </a:pPr>
                      <a:r>
                        <a:rPr dirty="0" sz="1300" b="1">
                          <a:latin typeface="Carlito"/>
                          <a:cs typeface="Carlito"/>
                        </a:rPr>
                        <a:t>Adaptive</a:t>
                      </a:r>
                      <a:r>
                        <a:rPr dirty="0" sz="1300" spc="-5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Expertise </a:t>
                      </a:r>
                      <a:r>
                        <a:rPr dirty="0" sz="13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3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Modelling,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Coaching,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Scaffolding,</a:t>
                      </a:r>
                      <a:r>
                        <a:rPr dirty="0" sz="13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Fading, Articulation,</a:t>
                      </a:r>
                      <a:r>
                        <a:rPr dirty="0" sz="13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Exploration,</a:t>
                      </a:r>
                      <a:r>
                        <a:rPr dirty="0" sz="13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Reflection, formatives</a:t>
                      </a:r>
                      <a:r>
                        <a:rPr dirty="0" sz="13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Assessment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78435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 marR="718185">
                        <a:lnSpc>
                          <a:spcPct val="1092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(formatives,</a:t>
                      </a:r>
                      <a:r>
                        <a:rPr dirty="0" sz="1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summatives)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Feedback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1648967" y="1018032"/>
            <a:ext cx="6398260" cy="1277620"/>
            <a:chOff x="1648967" y="1018032"/>
            <a:chExt cx="6398260" cy="127762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967" y="1094232"/>
              <a:ext cx="1280159" cy="12009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19" y="1054608"/>
              <a:ext cx="1374648" cy="12405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3511" y="1018032"/>
              <a:ext cx="1283207" cy="1228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9496" y="0"/>
              <a:ext cx="4794504" cy="51448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7" cy="51450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853" y="693242"/>
            <a:ext cx="2760980" cy="17348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110"/>
              </a:spcBef>
            </a:pPr>
            <a:r>
              <a:rPr dirty="0" spc="-30"/>
              <a:t>Pilotprojekt</a:t>
            </a:r>
            <a:r>
              <a:rPr dirty="0" spc="-165"/>
              <a:t> </a:t>
            </a:r>
            <a:r>
              <a:rPr dirty="0" spc="110">
                <a:latin typeface="Liberation Sans Narrow"/>
                <a:cs typeface="Liberation Sans Narrow"/>
              </a:rPr>
              <a:t>–</a:t>
            </a:r>
          </a:p>
          <a:p>
            <a:pPr marL="12700" marR="41275">
              <a:lnSpc>
                <a:spcPts val="4320"/>
              </a:lnSpc>
              <a:spcBef>
                <a:spcPts val="305"/>
              </a:spcBef>
            </a:pPr>
            <a:r>
              <a:rPr dirty="0" spc="185">
                <a:latin typeface="Liberation Sans Narrow"/>
                <a:cs typeface="Liberation Sans Narrow"/>
              </a:rPr>
              <a:t>‚Angewandte </a:t>
            </a:r>
            <a:r>
              <a:rPr dirty="0" spc="135">
                <a:latin typeface="Liberation Sans Narrow"/>
                <a:cs typeface="Liberation Sans Narrow"/>
              </a:rPr>
              <a:t>Biologie‘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835329" y="3526929"/>
            <a:ext cx="546735" cy="1629410"/>
          </a:xfrm>
          <a:custGeom>
            <a:avLst/>
            <a:gdLst/>
            <a:ahLst/>
            <a:cxnLst/>
            <a:rect l="l" t="t" r="r" b="b"/>
            <a:pathLst>
              <a:path w="546735" h="1629410">
                <a:moveTo>
                  <a:pt x="175602" y="807237"/>
                </a:moveTo>
                <a:lnTo>
                  <a:pt x="171005" y="784453"/>
                </a:lnTo>
                <a:lnTo>
                  <a:pt x="158457" y="765848"/>
                </a:lnTo>
                <a:lnTo>
                  <a:pt x="139852" y="753313"/>
                </a:lnTo>
                <a:lnTo>
                  <a:pt x="117068" y="748715"/>
                </a:lnTo>
                <a:lnTo>
                  <a:pt x="94284" y="753313"/>
                </a:lnTo>
                <a:lnTo>
                  <a:pt x="75679" y="765848"/>
                </a:lnTo>
                <a:lnTo>
                  <a:pt x="63144" y="784453"/>
                </a:lnTo>
                <a:lnTo>
                  <a:pt x="58534" y="807237"/>
                </a:lnTo>
                <a:lnTo>
                  <a:pt x="63144" y="830021"/>
                </a:lnTo>
                <a:lnTo>
                  <a:pt x="75679" y="848614"/>
                </a:lnTo>
                <a:lnTo>
                  <a:pt x="94284" y="861161"/>
                </a:lnTo>
                <a:lnTo>
                  <a:pt x="117068" y="865759"/>
                </a:lnTo>
                <a:lnTo>
                  <a:pt x="139852" y="861161"/>
                </a:lnTo>
                <a:lnTo>
                  <a:pt x="158457" y="848614"/>
                </a:lnTo>
                <a:lnTo>
                  <a:pt x="171005" y="830021"/>
                </a:lnTo>
                <a:lnTo>
                  <a:pt x="175602" y="807237"/>
                </a:lnTo>
                <a:close/>
              </a:path>
              <a:path w="546735" h="1629410">
                <a:moveTo>
                  <a:pt x="178612" y="1441577"/>
                </a:moveTo>
                <a:lnTo>
                  <a:pt x="173913" y="1436903"/>
                </a:lnTo>
                <a:lnTo>
                  <a:pt x="162318" y="1436903"/>
                </a:lnTo>
                <a:lnTo>
                  <a:pt x="157619" y="1441577"/>
                </a:lnTo>
                <a:lnTo>
                  <a:pt x="157619" y="1453095"/>
                </a:lnTo>
                <a:lnTo>
                  <a:pt x="162318" y="1457769"/>
                </a:lnTo>
                <a:lnTo>
                  <a:pt x="173913" y="1457769"/>
                </a:lnTo>
                <a:lnTo>
                  <a:pt x="178612" y="1453095"/>
                </a:lnTo>
                <a:lnTo>
                  <a:pt x="178612" y="1447330"/>
                </a:lnTo>
                <a:lnTo>
                  <a:pt x="178612" y="1441577"/>
                </a:lnTo>
                <a:close/>
              </a:path>
              <a:path w="546735" h="1629410">
                <a:moveTo>
                  <a:pt x="212026" y="956792"/>
                </a:moveTo>
                <a:lnTo>
                  <a:pt x="202336" y="944384"/>
                </a:lnTo>
                <a:lnTo>
                  <a:pt x="194957" y="930617"/>
                </a:lnTo>
                <a:lnTo>
                  <a:pt x="190258" y="915644"/>
                </a:lnTo>
                <a:lnTo>
                  <a:pt x="188607" y="896975"/>
                </a:lnTo>
                <a:lnTo>
                  <a:pt x="180809" y="894372"/>
                </a:lnTo>
                <a:lnTo>
                  <a:pt x="172999" y="890473"/>
                </a:lnTo>
                <a:lnTo>
                  <a:pt x="165201" y="889165"/>
                </a:lnTo>
                <a:lnTo>
                  <a:pt x="154025" y="886307"/>
                </a:lnTo>
                <a:lnTo>
                  <a:pt x="142113" y="883805"/>
                </a:lnTo>
                <a:lnTo>
                  <a:pt x="129717" y="882040"/>
                </a:lnTo>
                <a:lnTo>
                  <a:pt x="117068" y="881367"/>
                </a:lnTo>
                <a:lnTo>
                  <a:pt x="105156" y="881849"/>
                </a:lnTo>
                <a:lnTo>
                  <a:pt x="53594" y="894537"/>
                </a:lnTo>
                <a:lnTo>
                  <a:pt x="11709" y="916482"/>
                </a:lnTo>
                <a:lnTo>
                  <a:pt x="0" y="939888"/>
                </a:lnTo>
                <a:lnTo>
                  <a:pt x="0" y="998423"/>
                </a:lnTo>
                <a:lnTo>
                  <a:pt x="140487" y="998423"/>
                </a:lnTo>
                <a:lnTo>
                  <a:pt x="144386" y="993216"/>
                </a:lnTo>
                <a:lnTo>
                  <a:pt x="146989" y="990612"/>
                </a:lnTo>
                <a:lnTo>
                  <a:pt x="152196" y="986713"/>
                </a:lnTo>
                <a:lnTo>
                  <a:pt x="166293" y="977468"/>
                </a:lnTo>
                <a:lnTo>
                  <a:pt x="181127" y="969314"/>
                </a:lnTo>
                <a:lnTo>
                  <a:pt x="196456" y="962393"/>
                </a:lnTo>
                <a:lnTo>
                  <a:pt x="212026" y="956792"/>
                </a:lnTo>
                <a:close/>
              </a:path>
              <a:path w="546735" h="1629410">
                <a:moveTo>
                  <a:pt x="283552" y="1551089"/>
                </a:moveTo>
                <a:lnTo>
                  <a:pt x="278853" y="1546415"/>
                </a:lnTo>
                <a:lnTo>
                  <a:pt x="267271" y="1546415"/>
                </a:lnTo>
                <a:lnTo>
                  <a:pt x="262572" y="1551089"/>
                </a:lnTo>
                <a:lnTo>
                  <a:pt x="262572" y="1562608"/>
                </a:lnTo>
                <a:lnTo>
                  <a:pt x="267271" y="1567281"/>
                </a:lnTo>
                <a:lnTo>
                  <a:pt x="278853" y="1567281"/>
                </a:lnTo>
                <a:lnTo>
                  <a:pt x="283552" y="1562608"/>
                </a:lnTo>
                <a:lnTo>
                  <a:pt x="283552" y="1556842"/>
                </a:lnTo>
                <a:lnTo>
                  <a:pt x="283552" y="1551089"/>
                </a:lnTo>
                <a:close/>
              </a:path>
              <a:path w="546735" h="1629410">
                <a:moveTo>
                  <a:pt x="283552" y="1342504"/>
                </a:moveTo>
                <a:lnTo>
                  <a:pt x="278853" y="1337830"/>
                </a:lnTo>
                <a:lnTo>
                  <a:pt x="267271" y="1337830"/>
                </a:lnTo>
                <a:lnTo>
                  <a:pt x="262572" y="1342504"/>
                </a:lnTo>
                <a:lnTo>
                  <a:pt x="262572" y="1354010"/>
                </a:lnTo>
                <a:lnTo>
                  <a:pt x="267271" y="1358684"/>
                </a:lnTo>
                <a:lnTo>
                  <a:pt x="278853" y="1358684"/>
                </a:lnTo>
                <a:lnTo>
                  <a:pt x="283552" y="1354010"/>
                </a:lnTo>
                <a:lnTo>
                  <a:pt x="283552" y="1348257"/>
                </a:lnTo>
                <a:lnTo>
                  <a:pt x="283552" y="1342504"/>
                </a:lnTo>
                <a:close/>
              </a:path>
              <a:path w="546735" h="1629410">
                <a:moveTo>
                  <a:pt x="331698" y="898271"/>
                </a:moveTo>
                <a:lnTo>
                  <a:pt x="327101" y="875487"/>
                </a:lnTo>
                <a:lnTo>
                  <a:pt x="314553" y="856894"/>
                </a:lnTo>
                <a:lnTo>
                  <a:pt x="295948" y="844346"/>
                </a:lnTo>
                <a:lnTo>
                  <a:pt x="273164" y="839749"/>
                </a:lnTo>
                <a:lnTo>
                  <a:pt x="250380" y="844346"/>
                </a:lnTo>
                <a:lnTo>
                  <a:pt x="231775" y="856894"/>
                </a:lnTo>
                <a:lnTo>
                  <a:pt x="219227" y="875487"/>
                </a:lnTo>
                <a:lnTo>
                  <a:pt x="214630" y="898271"/>
                </a:lnTo>
                <a:lnTo>
                  <a:pt x="219227" y="921054"/>
                </a:lnTo>
                <a:lnTo>
                  <a:pt x="231775" y="939660"/>
                </a:lnTo>
                <a:lnTo>
                  <a:pt x="250380" y="952195"/>
                </a:lnTo>
                <a:lnTo>
                  <a:pt x="273164" y="956792"/>
                </a:lnTo>
                <a:lnTo>
                  <a:pt x="295948" y="952195"/>
                </a:lnTo>
                <a:lnTo>
                  <a:pt x="314553" y="939660"/>
                </a:lnTo>
                <a:lnTo>
                  <a:pt x="327101" y="921054"/>
                </a:lnTo>
                <a:lnTo>
                  <a:pt x="331698" y="898271"/>
                </a:lnTo>
                <a:close/>
              </a:path>
              <a:path w="546735" h="1629410">
                <a:moveTo>
                  <a:pt x="332359" y="1491665"/>
                </a:moveTo>
                <a:lnTo>
                  <a:pt x="283552" y="1443164"/>
                </a:lnTo>
                <a:lnTo>
                  <a:pt x="283552" y="1374330"/>
                </a:lnTo>
                <a:lnTo>
                  <a:pt x="262572" y="1374330"/>
                </a:lnTo>
                <a:lnTo>
                  <a:pt x="262572" y="1449946"/>
                </a:lnTo>
                <a:lnTo>
                  <a:pt x="263613" y="1452549"/>
                </a:lnTo>
                <a:lnTo>
                  <a:pt x="317665" y="1506270"/>
                </a:lnTo>
                <a:lnTo>
                  <a:pt x="332359" y="1491665"/>
                </a:lnTo>
                <a:close/>
              </a:path>
              <a:path w="546735" h="1629410">
                <a:moveTo>
                  <a:pt x="388493" y="1441577"/>
                </a:moveTo>
                <a:lnTo>
                  <a:pt x="383794" y="1436903"/>
                </a:lnTo>
                <a:lnTo>
                  <a:pt x="372211" y="1436903"/>
                </a:lnTo>
                <a:lnTo>
                  <a:pt x="367512" y="1441577"/>
                </a:lnTo>
                <a:lnTo>
                  <a:pt x="367512" y="1453095"/>
                </a:lnTo>
                <a:lnTo>
                  <a:pt x="372211" y="1457769"/>
                </a:lnTo>
                <a:lnTo>
                  <a:pt x="383794" y="1457769"/>
                </a:lnTo>
                <a:lnTo>
                  <a:pt x="388493" y="1453095"/>
                </a:lnTo>
                <a:lnTo>
                  <a:pt x="388493" y="1447330"/>
                </a:lnTo>
                <a:lnTo>
                  <a:pt x="388493" y="1441577"/>
                </a:lnTo>
                <a:close/>
              </a:path>
              <a:path w="546735" h="1629410">
                <a:moveTo>
                  <a:pt x="390232" y="1030935"/>
                </a:moveTo>
                <a:lnTo>
                  <a:pt x="365925" y="998499"/>
                </a:lnTo>
                <a:lnTo>
                  <a:pt x="321297" y="980211"/>
                </a:lnTo>
                <a:lnTo>
                  <a:pt x="273164" y="972413"/>
                </a:lnTo>
                <a:lnTo>
                  <a:pt x="261264" y="972896"/>
                </a:lnTo>
                <a:lnTo>
                  <a:pt x="209689" y="985024"/>
                </a:lnTo>
                <a:lnTo>
                  <a:pt x="167805" y="1007516"/>
                </a:lnTo>
                <a:lnTo>
                  <a:pt x="156095" y="1030935"/>
                </a:lnTo>
                <a:lnTo>
                  <a:pt x="156095" y="1089456"/>
                </a:lnTo>
                <a:lnTo>
                  <a:pt x="390232" y="1089456"/>
                </a:lnTo>
                <a:lnTo>
                  <a:pt x="390232" y="1030935"/>
                </a:lnTo>
                <a:close/>
              </a:path>
              <a:path w="546735" h="1629410">
                <a:moveTo>
                  <a:pt x="408444" y="121272"/>
                </a:moveTo>
                <a:lnTo>
                  <a:pt x="400900" y="89331"/>
                </a:lnTo>
                <a:lnTo>
                  <a:pt x="395071" y="78028"/>
                </a:lnTo>
                <a:lnTo>
                  <a:pt x="385686" y="59829"/>
                </a:lnTo>
                <a:lnTo>
                  <a:pt x="363715" y="34569"/>
                </a:lnTo>
                <a:lnTo>
                  <a:pt x="336740" y="15773"/>
                </a:lnTo>
                <a:lnTo>
                  <a:pt x="331698" y="13843"/>
                </a:lnTo>
                <a:lnTo>
                  <a:pt x="331698" y="136550"/>
                </a:lnTo>
                <a:lnTo>
                  <a:pt x="327126" y="159410"/>
                </a:lnTo>
                <a:lnTo>
                  <a:pt x="314629" y="178003"/>
                </a:lnTo>
                <a:lnTo>
                  <a:pt x="296037" y="190512"/>
                </a:lnTo>
                <a:lnTo>
                  <a:pt x="273164" y="195084"/>
                </a:lnTo>
                <a:lnTo>
                  <a:pt x="250304" y="190512"/>
                </a:lnTo>
                <a:lnTo>
                  <a:pt x="231698" y="178003"/>
                </a:lnTo>
                <a:lnTo>
                  <a:pt x="219202" y="159410"/>
                </a:lnTo>
                <a:lnTo>
                  <a:pt x="214630" y="136550"/>
                </a:lnTo>
                <a:lnTo>
                  <a:pt x="219202" y="113690"/>
                </a:lnTo>
                <a:lnTo>
                  <a:pt x="231698" y="95097"/>
                </a:lnTo>
                <a:lnTo>
                  <a:pt x="250304" y="82600"/>
                </a:lnTo>
                <a:lnTo>
                  <a:pt x="273164" y="78028"/>
                </a:lnTo>
                <a:lnTo>
                  <a:pt x="296037" y="82600"/>
                </a:lnTo>
                <a:lnTo>
                  <a:pt x="314629" y="95097"/>
                </a:lnTo>
                <a:lnTo>
                  <a:pt x="327126" y="113690"/>
                </a:lnTo>
                <a:lnTo>
                  <a:pt x="331698" y="136550"/>
                </a:lnTo>
                <a:lnTo>
                  <a:pt x="331698" y="13843"/>
                </a:lnTo>
                <a:lnTo>
                  <a:pt x="306108" y="4038"/>
                </a:lnTo>
                <a:lnTo>
                  <a:pt x="273164" y="0"/>
                </a:lnTo>
                <a:lnTo>
                  <a:pt x="240220" y="4038"/>
                </a:lnTo>
                <a:lnTo>
                  <a:pt x="182613" y="34569"/>
                </a:lnTo>
                <a:lnTo>
                  <a:pt x="145427" y="89331"/>
                </a:lnTo>
                <a:lnTo>
                  <a:pt x="137883" y="121272"/>
                </a:lnTo>
                <a:lnTo>
                  <a:pt x="138150" y="154190"/>
                </a:lnTo>
                <a:lnTo>
                  <a:pt x="146342" y="186626"/>
                </a:lnTo>
                <a:lnTo>
                  <a:pt x="208127" y="323189"/>
                </a:lnTo>
                <a:lnTo>
                  <a:pt x="261467" y="435025"/>
                </a:lnTo>
                <a:lnTo>
                  <a:pt x="263410" y="439585"/>
                </a:lnTo>
                <a:lnTo>
                  <a:pt x="267970" y="442188"/>
                </a:lnTo>
                <a:lnTo>
                  <a:pt x="278371" y="442188"/>
                </a:lnTo>
                <a:lnTo>
                  <a:pt x="282930" y="439585"/>
                </a:lnTo>
                <a:lnTo>
                  <a:pt x="284873" y="435025"/>
                </a:lnTo>
                <a:lnTo>
                  <a:pt x="338201" y="323189"/>
                </a:lnTo>
                <a:lnTo>
                  <a:pt x="396163" y="195084"/>
                </a:lnTo>
                <a:lnTo>
                  <a:pt x="399986" y="186626"/>
                </a:lnTo>
                <a:lnTo>
                  <a:pt x="408178" y="154190"/>
                </a:lnTo>
                <a:lnTo>
                  <a:pt x="408444" y="121272"/>
                </a:lnTo>
                <a:close/>
              </a:path>
              <a:path w="546735" h="1629410">
                <a:moveTo>
                  <a:pt x="451929" y="1454289"/>
                </a:moveTo>
                <a:lnTo>
                  <a:pt x="445884" y="1407541"/>
                </a:lnTo>
                <a:lnTo>
                  <a:pt x="427558" y="1363675"/>
                </a:lnTo>
                <a:lnTo>
                  <a:pt x="419976" y="1354023"/>
                </a:lnTo>
                <a:lnTo>
                  <a:pt x="419976" y="1452549"/>
                </a:lnTo>
                <a:lnTo>
                  <a:pt x="412508" y="1498777"/>
                </a:lnTo>
                <a:lnTo>
                  <a:pt x="391680" y="1538871"/>
                </a:lnTo>
                <a:lnTo>
                  <a:pt x="359905" y="1570443"/>
                </a:lnTo>
                <a:lnTo>
                  <a:pt x="319570" y="1591132"/>
                </a:lnTo>
                <a:lnTo>
                  <a:pt x="273062" y="1598561"/>
                </a:lnTo>
                <a:lnTo>
                  <a:pt x="226555" y="1591132"/>
                </a:lnTo>
                <a:lnTo>
                  <a:pt x="186207" y="1570443"/>
                </a:lnTo>
                <a:lnTo>
                  <a:pt x="154432" y="1538871"/>
                </a:lnTo>
                <a:lnTo>
                  <a:pt x="133616" y="1498777"/>
                </a:lnTo>
                <a:lnTo>
                  <a:pt x="126136" y="1452549"/>
                </a:lnTo>
                <a:lnTo>
                  <a:pt x="133616" y="1406321"/>
                </a:lnTo>
                <a:lnTo>
                  <a:pt x="154432" y="1366240"/>
                </a:lnTo>
                <a:lnTo>
                  <a:pt x="186207" y="1334655"/>
                </a:lnTo>
                <a:lnTo>
                  <a:pt x="226555" y="1313967"/>
                </a:lnTo>
                <a:lnTo>
                  <a:pt x="273062" y="1306537"/>
                </a:lnTo>
                <a:lnTo>
                  <a:pt x="319570" y="1313967"/>
                </a:lnTo>
                <a:lnTo>
                  <a:pt x="359905" y="1334655"/>
                </a:lnTo>
                <a:lnTo>
                  <a:pt x="391680" y="1366240"/>
                </a:lnTo>
                <a:lnTo>
                  <a:pt x="412508" y="1406321"/>
                </a:lnTo>
                <a:lnTo>
                  <a:pt x="419976" y="1452549"/>
                </a:lnTo>
                <a:lnTo>
                  <a:pt x="419976" y="1354023"/>
                </a:lnTo>
                <a:lnTo>
                  <a:pt x="397421" y="1325308"/>
                </a:lnTo>
                <a:lnTo>
                  <a:pt x="413156" y="1309674"/>
                </a:lnTo>
                <a:lnTo>
                  <a:pt x="416039" y="1306537"/>
                </a:lnTo>
                <a:lnTo>
                  <a:pt x="417004" y="1305496"/>
                </a:lnTo>
                <a:lnTo>
                  <a:pt x="418922" y="1303413"/>
                </a:lnTo>
                <a:lnTo>
                  <a:pt x="418922" y="1294028"/>
                </a:lnTo>
                <a:lnTo>
                  <a:pt x="406857" y="1282026"/>
                </a:lnTo>
                <a:lnTo>
                  <a:pt x="396887" y="1281506"/>
                </a:lnTo>
                <a:lnTo>
                  <a:pt x="390588" y="1287246"/>
                </a:lnTo>
                <a:lnTo>
                  <a:pt x="372757" y="1305496"/>
                </a:lnTo>
                <a:lnTo>
                  <a:pt x="353212" y="1294193"/>
                </a:lnTo>
                <a:lnTo>
                  <a:pt x="332549" y="1285417"/>
                </a:lnTo>
                <a:lnTo>
                  <a:pt x="310997" y="1279385"/>
                </a:lnTo>
                <a:lnTo>
                  <a:pt x="288798" y="1276299"/>
                </a:lnTo>
                <a:lnTo>
                  <a:pt x="288798" y="1254391"/>
                </a:lnTo>
                <a:lnTo>
                  <a:pt x="336029" y="1254391"/>
                </a:lnTo>
                <a:lnTo>
                  <a:pt x="336029" y="1223111"/>
                </a:lnTo>
                <a:lnTo>
                  <a:pt x="210096" y="1223111"/>
                </a:lnTo>
                <a:lnTo>
                  <a:pt x="210096" y="1254391"/>
                </a:lnTo>
                <a:lnTo>
                  <a:pt x="257327" y="1254391"/>
                </a:lnTo>
                <a:lnTo>
                  <a:pt x="257327" y="1275778"/>
                </a:lnTo>
                <a:lnTo>
                  <a:pt x="209537" y="1286675"/>
                </a:lnTo>
                <a:lnTo>
                  <a:pt x="167601" y="1309382"/>
                </a:lnTo>
                <a:lnTo>
                  <a:pt x="133438" y="1342072"/>
                </a:lnTo>
                <a:lnTo>
                  <a:pt x="109004" y="1382941"/>
                </a:lnTo>
                <a:lnTo>
                  <a:pt x="96227" y="1430121"/>
                </a:lnTo>
                <a:lnTo>
                  <a:pt x="96824" y="1479003"/>
                </a:lnTo>
                <a:lnTo>
                  <a:pt x="110248" y="1524622"/>
                </a:lnTo>
                <a:lnTo>
                  <a:pt x="135140" y="1564728"/>
                </a:lnTo>
                <a:lnTo>
                  <a:pt x="170116" y="1597088"/>
                </a:lnTo>
                <a:lnTo>
                  <a:pt x="213766" y="1619427"/>
                </a:lnTo>
                <a:lnTo>
                  <a:pt x="261899" y="1629194"/>
                </a:lnTo>
                <a:lnTo>
                  <a:pt x="309587" y="1625904"/>
                </a:lnTo>
                <a:lnTo>
                  <a:pt x="354342" y="1610372"/>
                </a:lnTo>
                <a:lnTo>
                  <a:pt x="393712" y="1583423"/>
                </a:lnTo>
                <a:lnTo>
                  <a:pt x="425221" y="1545894"/>
                </a:lnTo>
                <a:lnTo>
                  <a:pt x="445198" y="1501279"/>
                </a:lnTo>
                <a:lnTo>
                  <a:pt x="451929" y="1454289"/>
                </a:lnTo>
                <a:close/>
              </a:path>
              <a:path w="546735" h="1629410">
                <a:moveTo>
                  <a:pt x="487794" y="807237"/>
                </a:moveTo>
                <a:lnTo>
                  <a:pt x="483196" y="784453"/>
                </a:lnTo>
                <a:lnTo>
                  <a:pt x="470649" y="765848"/>
                </a:lnTo>
                <a:lnTo>
                  <a:pt x="452043" y="753313"/>
                </a:lnTo>
                <a:lnTo>
                  <a:pt x="429260" y="748715"/>
                </a:lnTo>
                <a:lnTo>
                  <a:pt x="406476" y="753313"/>
                </a:lnTo>
                <a:lnTo>
                  <a:pt x="387870" y="765848"/>
                </a:lnTo>
                <a:lnTo>
                  <a:pt x="375323" y="784453"/>
                </a:lnTo>
                <a:lnTo>
                  <a:pt x="370725" y="807237"/>
                </a:lnTo>
                <a:lnTo>
                  <a:pt x="375323" y="830021"/>
                </a:lnTo>
                <a:lnTo>
                  <a:pt x="387870" y="848614"/>
                </a:lnTo>
                <a:lnTo>
                  <a:pt x="406476" y="861161"/>
                </a:lnTo>
                <a:lnTo>
                  <a:pt x="429260" y="865759"/>
                </a:lnTo>
                <a:lnTo>
                  <a:pt x="452043" y="861161"/>
                </a:lnTo>
                <a:lnTo>
                  <a:pt x="470649" y="848614"/>
                </a:lnTo>
                <a:lnTo>
                  <a:pt x="483196" y="830021"/>
                </a:lnTo>
                <a:lnTo>
                  <a:pt x="487794" y="807237"/>
                </a:lnTo>
                <a:close/>
              </a:path>
              <a:path w="546735" h="1629410">
                <a:moveTo>
                  <a:pt x="546328" y="939888"/>
                </a:moveTo>
                <a:lnTo>
                  <a:pt x="522020" y="907453"/>
                </a:lnTo>
                <a:lnTo>
                  <a:pt x="477380" y="889165"/>
                </a:lnTo>
                <a:lnTo>
                  <a:pt x="429260" y="881367"/>
                </a:lnTo>
                <a:lnTo>
                  <a:pt x="417347" y="881849"/>
                </a:lnTo>
                <a:lnTo>
                  <a:pt x="365518" y="894372"/>
                </a:lnTo>
                <a:lnTo>
                  <a:pt x="356069" y="915835"/>
                </a:lnTo>
                <a:lnTo>
                  <a:pt x="351370" y="931113"/>
                </a:lnTo>
                <a:lnTo>
                  <a:pt x="343992" y="944930"/>
                </a:lnTo>
                <a:lnTo>
                  <a:pt x="334302" y="956792"/>
                </a:lnTo>
                <a:lnTo>
                  <a:pt x="351878" y="963117"/>
                </a:lnTo>
                <a:lnTo>
                  <a:pt x="367639" y="970292"/>
                </a:lnTo>
                <a:lnTo>
                  <a:pt x="381673" y="978204"/>
                </a:lnTo>
                <a:lnTo>
                  <a:pt x="394131" y="986713"/>
                </a:lnTo>
                <a:lnTo>
                  <a:pt x="398043" y="990612"/>
                </a:lnTo>
                <a:lnTo>
                  <a:pt x="401942" y="993216"/>
                </a:lnTo>
                <a:lnTo>
                  <a:pt x="404545" y="998423"/>
                </a:lnTo>
                <a:lnTo>
                  <a:pt x="546328" y="998423"/>
                </a:lnTo>
                <a:lnTo>
                  <a:pt x="546328" y="939888"/>
                </a:lnTo>
                <a:close/>
              </a:path>
            </a:pathLst>
          </a:custGeom>
          <a:solidFill>
            <a:srgbClr val="F49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503425" y="3438855"/>
            <a:ext cx="307721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St.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Raphael</a:t>
            </a:r>
            <a:r>
              <a:rPr dirty="0" sz="1800" spc="-10">
                <a:latin typeface="Carlito"/>
                <a:cs typeface="Carlito"/>
              </a:rPr>
              <a:t> Gymnasium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rlito"/>
                <a:cs typeface="Carlito"/>
              </a:rPr>
              <a:t>Heidelberg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200100"/>
              </a:lnSpc>
            </a:pPr>
            <a:r>
              <a:rPr dirty="0" sz="1800" spc="-10">
                <a:latin typeface="Carlito"/>
                <a:cs typeface="Carlito"/>
              </a:rPr>
              <a:t>Klassengröße: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18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Lernende,</a:t>
            </a:r>
            <a:r>
              <a:rPr dirty="0" sz="1800" spc="1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Sek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50">
                <a:latin typeface="Carlito"/>
                <a:cs typeface="Carlito"/>
              </a:rPr>
              <a:t>I </a:t>
            </a:r>
            <a:r>
              <a:rPr dirty="0" sz="1800" spc="-10">
                <a:latin typeface="Carlito"/>
                <a:cs typeface="Carlito"/>
              </a:rPr>
              <a:t>Projektdauer:</a:t>
            </a:r>
            <a:r>
              <a:rPr dirty="0" sz="1800">
                <a:latin typeface="Carlito"/>
                <a:cs typeface="Carlito"/>
              </a:rPr>
              <a:t> 9</a:t>
            </a:r>
            <a:r>
              <a:rPr dirty="0" sz="1800" spc="-10">
                <a:latin typeface="Carlito"/>
                <a:cs typeface="Carlito"/>
              </a:rPr>
              <a:t> Schulstunden Unterstützt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durch: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I.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Kueppers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85427" y="5288598"/>
            <a:ext cx="264795" cy="542925"/>
            <a:chOff x="985427" y="5288598"/>
            <a:chExt cx="264795" cy="54292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91" y="5288598"/>
              <a:ext cx="96023" cy="9650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85427" y="5397371"/>
              <a:ext cx="264795" cy="434340"/>
            </a:xfrm>
            <a:custGeom>
              <a:avLst/>
              <a:gdLst/>
              <a:ahLst/>
              <a:cxnLst/>
              <a:rect l="l" t="t" r="r" b="b"/>
              <a:pathLst>
                <a:path w="264794" h="434339">
                  <a:moveTo>
                    <a:pt x="139793" y="0"/>
                  </a:moveTo>
                  <a:lnTo>
                    <a:pt x="125766" y="0"/>
                  </a:lnTo>
                  <a:lnTo>
                    <a:pt x="105175" y="2205"/>
                  </a:lnTo>
                  <a:lnTo>
                    <a:pt x="66011" y="15945"/>
                  </a:lnTo>
                  <a:lnTo>
                    <a:pt x="45157" y="35981"/>
                  </a:lnTo>
                  <a:lnTo>
                    <a:pt x="750" y="185560"/>
                  </a:lnTo>
                  <a:lnTo>
                    <a:pt x="0" y="195362"/>
                  </a:lnTo>
                  <a:lnTo>
                    <a:pt x="2850" y="204260"/>
                  </a:lnTo>
                  <a:lnTo>
                    <a:pt x="8851" y="211349"/>
                  </a:lnTo>
                  <a:lnTo>
                    <a:pt x="19953" y="216929"/>
                  </a:lnTo>
                  <a:lnTo>
                    <a:pt x="24754" y="216929"/>
                  </a:lnTo>
                  <a:lnTo>
                    <a:pt x="84764" y="73376"/>
                  </a:lnTo>
                  <a:lnTo>
                    <a:pt x="84764" y="115596"/>
                  </a:lnTo>
                  <a:lnTo>
                    <a:pt x="40356" y="265180"/>
                  </a:lnTo>
                  <a:lnTo>
                    <a:pt x="72762" y="265180"/>
                  </a:lnTo>
                  <a:lnTo>
                    <a:pt x="72762" y="434061"/>
                  </a:lnTo>
                  <a:lnTo>
                    <a:pt x="120778" y="434061"/>
                  </a:lnTo>
                  <a:lnTo>
                    <a:pt x="120778" y="265180"/>
                  </a:lnTo>
                  <a:lnTo>
                    <a:pt x="144782" y="265180"/>
                  </a:lnTo>
                  <a:lnTo>
                    <a:pt x="144782" y="434061"/>
                  </a:lnTo>
                  <a:lnTo>
                    <a:pt x="192790" y="434061"/>
                  </a:lnTo>
                  <a:lnTo>
                    <a:pt x="192790" y="265180"/>
                  </a:lnTo>
                  <a:lnTo>
                    <a:pt x="225195" y="265180"/>
                  </a:lnTo>
                  <a:lnTo>
                    <a:pt x="180788" y="115596"/>
                  </a:lnTo>
                  <a:lnTo>
                    <a:pt x="180788" y="73376"/>
                  </a:lnTo>
                  <a:lnTo>
                    <a:pt x="217994" y="200036"/>
                  </a:lnTo>
                  <a:lnTo>
                    <a:pt x="221726" y="207257"/>
                  </a:lnTo>
                  <a:lnTo>
                    <a:pt x="227146" y="212555"/>
                  </a:lnTo>
                  <a:lnTo>
                    <a:pt x="233690" y="215817"/>
                  </a:lnTo>
                  <a:lnTo>
                    <a:pt x="240798" y="216929"/>
                  </a:lnTo>
                  <a:lnTo>
                    <a:pt x="245599" y="216929"/>
                  </a:lnTo>
                  <a:lnTo>
                    <a:pt x="256007" y="211349"/>
                  </a:lnTo>
                  <a:lnTo>
                    <a:pt x="261651" y="204260"/>
                  </a:lnTo>
                  <a:lnTo>
                    <a:pt x="264371" y="195362"/>
                  </a:lnTo>
                  <a:lnTo>
                    <a:pt x="263602" y="185560"/>
                  </a:lnTo>
                  <a:lnTo>
                    <a:pt x="220394" y="35981"/>
                  </a:lnTo>
                  <a:lnTo>
                    <a:pt x="219194" y="29949"/>
                  </a:lnTo>
                  <a:lnTo>
                    <a:pt x="174337" y="6087"/>
                  </a:lnTo>
                  <a:lnTo>
                    <a:pt x="160384" y="2205"/>
                  </a:lnTo>
                  <a:lnTo>
                    <a:pt x="139793" y="0"/>
                  </a:lnTo>
                  <a:close/>
                </a:path>
              </a:pathLst>
            </a:custGeom>
            <a:solidFill>
              <a:srgbClr val="F49D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3450" rIns="0" bIns="0" rtlCol="0" vert="horz">
            <a:spAutoFit/>
          </a:bodyPr>
          <a:lstStyle/>
          <a:p>
            <a:pPr marL="459740" marR="5080">
              <a:lnSpc>
                <a:spcPts val="3890"/>
              </a:lnSpc>
              <a:spcBef>
                <a:spcPts val="590"/>
              </a:spcBef>
            </a:pPr>
            <a:r>
              <a:rPr dirty="0" sz="3600"/>
              <a:t>Deep</a:t>
            </a:r>
            <a:r>
              <a:rPr dirty="0" sz="3600" spc="-90"/>
              <a:t> </a:t>
            </a:r>
            <a:r>
              <a:rPr dirty="0" sz="3600"/>
              <a:t>Learning</a:t>
            </a:r>
            <a:r>
              <a:rPr dirty="0" sz="3600" spc="-90"/>
              <a:t> </a:t>
            </a:r>
            <a:r>
              <a:rPr dirty="0" sz="3600"/>
              <a:t>im</a:t>
            </a:r>
            <a:r>
              <a:rPr dirty="0" sz="3600" spc="-85"/>
              <a:t> </a:t>
            </a:r>
            <a:r>
              <a:rPr dirty="0" sz="3600" spc="-30"/>
              <a:t>Biologieunterricht</a:t>
            </a:r>
            <a:r>
              <a:rPr dirty="0" sz="3600" spc="-114"/>
              <a:t> </a:t>
            </a:r>
            <a:r>
              <a:rPr dirty="0" sz="3600" spc="-50"/>
              <a:t>- </a:t>
            </a:r>
            <a:r>
              <a:rPr dirty="0" sz="3600" spc="-10"/>
              <a:t>Konzeption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9812" y="3144139"/>
            <a:ext cx="187896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I.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Unterricht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25">
                <a:latin typeface="Carlito"/>
                <a:cs typeface="Carlito"/>
              </a:rPr>
              <a:t>zum </a:t>
            </a:r>
            <a:r>
              <a:rPr dirty="0" sz="1800">
                <a:latin typeface="Carlito"/>
                <a:cs typeface="Carlito"/>
              </a:rPr>
              <a:t>Thema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25">
                <a:latin typeface="Carlito"/>
                <a:cs typeface="Carlito"/>
              </a:rPr>
              <a:t>Angewandte </a:t>
            </a:r>
            <a:r>
              <a:rPr dirty="0" sz="1800" spc="-10">
                <a:latin typeface="Carlito"/>
                <a:cs typeface="Carlito"/>
              </a:rPr>
              <a:t>Biologie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9812" y="4186808"/>
            <a:ext cx="130048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Carlito"/>
                <a:cs typeface="Carlito"/>
              </a:rPr>
              <a:t>Grundlagewissen: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9812" y="4399864"/>
            <a:ext cx="152590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</a:tabLst>
            </a:pPr>
            <a:r>
              <a:rPr dirty="0" sz="1400" spc="-10">
                <a:latin typeface="Carlito"/>
                <a:cs typeface="Carlito"/>
              </a:rPr>
              <a:t>Gentechnik</a:t>
            </a:r>
            <a:endParaRPr sz="14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 sz="1400" spc="-10">
                <a:latin typeface="Carlito"/>
                <a:cs typeface="Carlito"/>
              </a:rPr>
              <a:t>Genetik</a:t>
            </a:r>
            <a:endParaRPr sz="14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 sz="1400" spc="-10">
                <a:latin typeface="Carlito"/>
                <a:cs typeface="Carlito"/>
              </a:rPr>
              <a:t>Molekularbiolog.</a:t>
            </a:r>
            <a:endParaRPr sz="14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dirty="0" sz="1400" spc="-10">
                <a:latin typeface="Carlito"/>
                <a:cs typeface="Carlito"/>
              </a:rPr>
              <a:t>Mechanismen</a:t>
            </a:r>
            <a:endParaRPr sz="14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</a:tabLst>
            </a:pPr>
            <a:r>
              <a:rPr dirty="0" sz="1400" spc="-10">
                <a:latin typeface="Carlito"/>
                <a:cs typeface="Carlito"/>
              </a:rPr>
              <a:t>Themen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9812" y="5537403"/>
            <a:ext cx="20491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II.</a:t>
            </a:r>
            <a:r>
              <a:rPr dirty="0" sz="1800" spc="-7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Einführung</a:t>
            </a:r>
            <a:r>
              <a:rPr dirty="0" sz="1800" spc="-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25">
                <a:latin typeface="Carlito"/>
                <a:cs typeface="Carlito"/>
              </a:rPr>
              <a:t>den </a:t>
            </a:r>
            <a:r>
              <a:rPr dirty="0" sz="1800" spc="-10">
                <a:latin typeface="Carlito"/>
                <a:cs typeface="Carlito"/>
              </a:rPr>
              <a:t>Projektablauf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und </a:t>
            </a:r>
            <a:r>
              <a:rPr dirty="0" sz="1800" spc="-25">
                <a:latin typeface="Carlito"/>
                <a:cs typeface="Carlito"/>
              </a:rPr>
              <a:t>das </a:t>
            </a:r>
            <a:r>
              <a:rPr dirty="0" sz="1800">
                <a:latin typeface="Carlito"/>
                <a:cs typeface="Carlito"/>
              </a:rPr>
              <a:t>Programm</a:t>
            </a:r>
            <a:r>
              <a:rPr dirty="0" sz="1800" spc="-10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Piktochart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62071" y="3310254"/>
            <a:ext cx="208661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III.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Forscherteams </a:t>
            </a:r>
            <a:r>
              <a:rPr dirty="0" sz="1800">
                <a:latin typeface="Carlito"/>
                <a:cs typeface="Carlito"/>
              </a:rPr>
              <a:t>arbeiten</a:t>
            </a:r>
            <a:r>
              <a:rPr dirty="0" sz="1800" spc="-7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eigenständig </a:t>
            </a:r>
            <a:r>
              <a:rPr dirty="0" sz="1800">
                <a:latin typeface="Carlito"/>
                <a:cs typeface="Carlito"/>
              </a:rPr>
              <a:t>an</a:t>
            </a:r>
            <a:r>
              <a:rPr dirty="0" sz="1800" spc="-10">
                <a:latin typeface="Carlito"/>
                <a:cs typeface="Carlito"/>
              </a:rPr>
              <a:t> vertiefenden Fragestellungen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35">
                <a:latin typeface="Carlito"/>
                <a:cs typeface="Carlito"/>
              </a:rPr>
              <a:t>zu </a:t>
            </a:r>
            <a:r>
              <a:rPr dirty="0" sz="1800">
                <a:latin typeface="Carlito"/>
                <a:cs typeface="Carlito"/>
              </a:rPr>
              <a:t>ihren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Forschungs- schwerpunkten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(Voice </a:t>
            </a:r>
            <a:r>
              <a:rPr dirty="0" sz="1800">
                <a:latin typeface="Carlito"/>
                <a:cs typeface="Carlito"/>
              </a:rPr>
              <a:t>&amp;</a:t>
            </a:r>
            <a:r>
              <a:rPr dirty="0" sz="1800" spc="-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Choice)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62071" y="5508752"/>
            <a:ext cx="2082164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rlito"/>
                <a:cs typeface="Carlito"/>
              </a:rPr>
              <a:t>Ziel</a:t>
            </a:r>
            <a:r>
              <a:rPr dirty="0" sz="1800">
                <a:latin typeface="Carlito"/>
                <a:cs typeface="Carlito"/>
              </a:rPr>
              <a:t>: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Eine </a:t>
            </a:r>
            <a:r>
              <a:rPr dirty="0" sz="1800" spc="-10">
                <a:latin typeface="Carlito"/>
                <a:cs typeface="Carlito"/>
              </a:rPr>
              <a:t>Infografik </a:t>
            </a:r>
            <a:r>
              <a:rPr dirty="0" sz="1800">
                <a:latin typeface="Carlito"/>
                <a:cs typeface="Carlito"/>
              </a:rPr>
              <a:t>nach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bestimmten </a:t>
            </a:r>
            <a:r>
              <a:rPr dirty="0" sz="1800">
                <a:latin typeface="Carlito"/>
                <a:cs typeface="Carlito"/>
              </a:rPr>
              <a:t>Kriterien</a:t>
            </a:r>
            <a:r>
              <a:rPr dirty="0" sz="1800" spc="3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gestalten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81242" y="3298316"/>
            <a:ext cx="192214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Carlito"/>
                <a:cs typeface="Carlito"/>
              </a:rPr>
              <a:t>IV. </a:t>
            </a:r>
            <a:r>
              <a:rPr dirty="0" sz="1800" spc="-10" b="1">
                <a:latin typeface="Carlito"/>
                <a:cs typeface="Carlito"/>
              </a:rPr>
              <a:t>Kurzpräsentation </a:t>
            </a:r>
            <a:r>
              <a:rPr dirty="0" sz="1800" b="1">
                <a:latin typeface="Carlito"/>
                <a:cs typeface="Carlito"/>
              </a:rPr>
              <a:t>in der</a:t>
            </a:r>
            <a:r>
              <a:rPr dirty="0" sz="1800" spc="-25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Klasse </a:t>
            </a:r>
            <a:r>
              <a:rPr dirty="0" sz="1800" spc="-10">
                <a:latin typeface="Carlito"/>
                <a:cs typeface="Carlito"/>
              </a:rPr>
              <a:t>Forschungsteams präsentieren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ihre </a:t>
            </a:r>
            <a:r>
              <a:rPr dirty="0" sz="1800" spc="-10">
                <a:latin typeface="Carlito"/>
                <a:cs typeface="Carlito"/>
              </a:rPr>
              <a:t>Ergebnis- </a:t>
            </a:r>
            <a:r>
              <a:rPr dirty="0" sz="1800" spc="-20">
                <a:latin typeface="Carlito"/>
                <a:cs typeface="Carlito"/>
              </a:rPr>
              <a:t>Infographiken</a:t>
            </a:r>
            <a:r>
              <a:rPr dirty="0" sz="1800" spc="20">
                <a:latin typeface="Carlito"/>
                <a:cs typeface="Carlito"/>
              </a:rPr>
              <a:t> </a:t>
            </a:r>
            <a:r>
              <a:rPr dirty="0" sz="1800" spc="-25">
                <a:latin typeface="Carlito"/>
                <a:cs typeface="Carlito"/>
              </a:rPr>
              <a:t>und </a:t>
            </a:r>
            <a:r>
              <a:rPr dirty="0" sz="1800">
                <a:latin typeface="Carlito"/>
                <a:cs typeface="Carlito"/>
              </a:rPr>
              <a:t>erklären</a:t>
            </a:r>
            <a:r>
              <a:rPr dirty="0" sz="1800" spc="-65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ihre </a:t>
            </a:r>
            <a:r>
              <a:rPr dirty="0" sz="1800" spc="-10">
                <a:latin typeface="Carlito"/>
                <a:cs typeface="Carlito"/>
              </a:rPr>
              <a:t>Ergebnisse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81242" y="5768441"/>
            <a:ext cx="18942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Carlito"/>
                <a:cs typeface="Carlito"/>
              </a:rPr>
              <a:t>V.</a:t>
            </a:r>
            <a:r>
              <a:rPr dirty="0" sz="1800" spc="-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Fragebogenstudie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rlito"/>
                <a:cs typeface="Carlito"/>
              </a:rPr>
              <a:t>VI.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Abschlussklausur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32267"/>
            <a:ext cx="9143999" cy="1142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60119" y="771144"/>
            <a:ext cx="7556500" cy="5020310"/>
            <a:chOff x="960119" y="771144"/>
            <a:chExt cx="7556500" cy="502031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4430" y="3282695"/>
              <a:ext cx="5140949" cy="25085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19" y="771144"/>
              <a:ext cx="7555992" cy="255117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6412" y="5853176"/>
            <a:ext cx="7053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rlito"/>
                <a:cs typeface="Carlito"/>
              </a:rPr>
              <a:t>Phase</a:t>
            </a:r>
            <a:r>
              <a:rPr dirty="0" sz="3600" spc="-90">
                <a:latin typeface="Carlito"/>
                <a:cs typeface="Carlito"/>
              </a:rPr>
              <a:t> </a:t>
            </a:r>
            <a:r>
              <a:rPr dirty="0" sz="3600">
                <a:latin typeface="Carlito"/>
                <a:cs typeface="Carlito"/>
              </a:rPr>
              <a:t>der</a:t>
            </a:r>
            <a:r>
              <a:rPr dirty="0" sz="3600" spc="-90">
                <a:latin typeface="Carlito"/>
                <a:cs typeface="Carlito"/>
              </a:rPr>
              <a:t> </a:t>
            </a:r>
            <a:r>
              <a:rPr dirty="0" sz="3600" i="1">
                <a:latin typeface="Liberation Sans Narrow"/>
                <a:cs typeface="Liberation Sans Narrow"/>
              </a:rPr>
              <a:t>Ko-</a:t>
            </a:r>
            <a:r>
              <a:rPr dirty="0" sz="3600" spc="105" i="1">
                <a:latin typeface="Liberation Sans Narrow"/>
                <a:cs typeface="Liberation Sans Narrow"/>
              </a:rPr>
              <a:t>Konstruktion/Ko-</a:t>
            </a:r>
            <a:r>
              <a:rPr dirty="0" sz="3600" spc="95" i="1">
                <a:latin typeface="Liberation Sans Narrow"/>
                <a:cs typeface="Liberation Sans Narrow"/>
              </a:rPr>
              <a:t>Kreation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34502" y="6475882"/>
            <a:ext cx="104775" cy="120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-25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560" y="4824309"/>
            <a:ext cx="884494" cy="8866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4376" y="0"/>
              <a:ext cx="4577337" cy="37421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5903" y="2484120"/>
              <a:ext cx="4575809" cy="421919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853" y="737692"/>
            <a:ext cx="4191635" cy="129921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dirty="0" sz="4400" spc="-25"/>
              <a:t>Adaptive</a:t>
            </a:r>
            <a:r>
              <a:rPr dirty="0" sz="4400" spc="-185"/>
              <a:t> </a:t>
            </a:r>
            <a:r>
              <a:rPr dirty="0" sz="4400" spc="-40"/>
              <a:t>Expertise </a:t>
            </a:r>
            <a:r>
              <a:rPr dirty="0" sz="4400"/>
              <a:t>der</a:t>
            </a:r>
            <a:r>
              <a:rPr dirty="0" sz="4400" spc="-110"/>
              <a:t> </a:t>
            </a:r>
            <a:r>
              <a:rPr dirty="0" sz="4400" spc="-10"/>
              <a:t>Lehrpersonen</a:t>
            </a:r>
            <a:endParaRPr sz="4400"/>
          </a:p>
        </p:txBody>
      </p:sp>
      <p:sp>
        <p:nvSpPr>
          <p:cNvPr id="7" name="object 7" descr=""/>
          <p:cNvSpPr txBox="1"/>
          <p:nvPr/>
        </p:nvSpPr>
        <p:spPr>
          <a:xfrm>
            <a:off x="682853" y="3497707"/>
            <a:ext cx="3390265" cy="1280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dirty="0" sz="2000">
                <a:latin typeface="Carlito"/>
                <a:cs typeface="Carlito"/>
              </a:rPr>
              <a:t>„Sage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stage“</a:t>
            </a:r>
            <a:r>
              <a:rPr dirty="0" sz="2000" spc="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or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„guide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side“?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770"/>
              </a:spcBef>
            </a:pPr>
            <a:r>
              <a:rPr dirty="0" sz="2000">
                <a:latin typeface="Carlito"/>
                <a:cs typeface="Carlito"/>
              </a:rPr>
              <a:t>„Sage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stage“</a:t>
            </a:r>
            <a:r>
              <a:rPr dirty="0" sz="2000">
                <a:latin typeface="Carlito"/>
                <a:cs typeface="Carlito"/>
              </a:rPr>
              <a:t> AND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„guide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on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side</a:t>
            </a:r>
            <a:r>
              <a:rPr dirty="0" sz="1700" spc="-20">
                <a:latin typeface="Carlito"/>
                <a:cs typeface="Carlito"/>
              </a:rPr>
              <a:t>“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316594" y="6285077"/>
            <a:ext cx="15430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0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104" y="2398776"/>
            <a:ext cx="7860792" cy="2731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8" y="550291"/>
            <a:ext cx="338518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40"/>
              <a:t>Voice</a:t>
            </a:r>
            <a:r>
              <a:rPr dirty="0" sz="4400" spc="-95"/>
              <a:t> </a:t>
            </a:r>
            <a:r>
              <a:rPr dirty="0" sz="4400"/>
              <a:t>&amp;</a:t>
            </a:r>
            <a:r>
              <a:rPr dirty="0" sz="4400" spc="-120"/>
              <a:t> </a:t>
            </a:r>
            <a:r>
              <a:rPr dirty="0" sz="4400" spc="-10"/>
              <a:t>Choice</a:t>
            </a:r>
            <a:endParaRPr sz="4400"/>
          </a:p>
        </p:txBody>
      </p:sp>
      <p:sp>
        <p:nvSpPr>
          <p:cNvPr id="3" name="object 3" descr=""/>
          <p:cNvSpPr/>
          <p:nvPr/>
        </p:nvSpPr>
        <p:spPr>
          <a:xfrm>
            <a:off x="0" y="597408"/>
            <a:ext cx="97790" cy="704215"/>
          </a:xfrm>
          <a:custGeom>
            <a:avLst/>
            <a:gdLst/>
            <a:ahLst/>
            <a:cxnLst/>
            <a:rect l="l" t="t" r="r" b="b"/>
            <a:pathLst>
              <a:path w="97790" h="704215">
                <a:moveTo>
                  <a:pt x="97536" y="0"/>
                </a:moveTo>
                <a:lnTo>
                  <a:pt x="0" y="0"/>
                </a:lnTo>
                <a:lnTo>
                  <a:pt x="0" y="704088"/>
                </a:lnTo>
                <a:lnTo>
                  <a:pt x="97536" y="704088"/>
                </a:lnTo>
                <a:lnTo>
                  <a:pt x="97536" y="0"/>
                </a:lnTo>
                <a:close/>
              </a:path>
            </a:pathLst>
          </a:custGeom>
          <a:solidFill>
            <a:srgbClr val="FFBC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286" y="2052551"/>
            <a:ext cx="3987365" cy="360764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883" y="1709912"/>
            <a:ext cx="3243859" cy="46002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58611" y="1723644"/>
            <a:ext cx="3164205" cy="4520565"/>
          </a:xfrm>
          <a:prstGeom prst="rect">
            <a:avLst/>
          </a:prstGeom>
          <a:solidFill>
            <a:srgbClr val="FFFFFF"/>
          </a:solidFill>
          <a:ln w="9525">
            <a:solidFill>
              <a:srgbClr val="EEEEEE"/>
            </a:solidFill>
          </a:ln>
        </p:spPr>
        <p:txBody>
          <a:bodyPr wrap="square" lIns="0" tIns="3175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00"/>
              </a:spcBef>
            </a:pPr>
            <a:endParaRPr sz="2200">
              <a:latin typeface="Times New Roman"/>
              <a:cs typeface="Times New Roman"/>
            </a:endParaRPr>
          </a:p>
          <a:p>
            <a:pPr marL="388620">
              <a:lnSpc>
                <a:spcPts val="2510"/>
              </a:lnSpc>
              <a:spcBef>
                <a:spcPts val="5"/>
              </a:spcBef>
            </a:pPr>
            <a:r>
              <a:rPr dirty="0" sz="2200">
                <a:latin typeface="Carlito"/>
                <a:cs typeface="Carlito"/>
              </a:rPr>
              <a:t>Auf</a:t>
            </a:r>
            <a:r>
              <a:rPr dirty="0" sz="2200" spc="-35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dem</a:t>
            </a:r>
            <a:r>
              <a:rPr dirty="0" sz="2200" spc="-40">
                <a:latin typeface="Carlito"/>
                <a:cs typeface="Carlito"/>
              </a:rPr>
              <a:t> </a:t>
            </a:r>
            <a:r>
              <a:rPr dirty="0" sz="2200">
                <a:latin typeface="Carlito"/>
                <a:cs typeface="Carlito"/>
              </a:rPr>
              <a:t>Weg</a:t>
            </a:r>
            <a:r>
              <a:rPr dirty="0" sz="2200" spc="-55">
                <a:latin typeface="Carlito"/>
                <a:cs typeface="Carlito"/>
              </a:rPr>
              <a:t> </a:t>
            </a:r>
            <a:r>
              <a:rPr dirty="0" sz="2200" spc="-25">
                <a:latin typeface="Carlito"/>
                <a:cs typeface="Carlito"/>
              </a:rPr>
              <a:t>zur</a:t>
            </a:r>
            <a:endParaRPr sz="2200">
              <a:latin typeface="Carlito"/>
              <a:cs typeface="Carlito"/>
            </a:endParaRPr>
          </a:p>
          <a:p>
            <a:pPr marL="388620">
              <a:lnSpc>
                <a:spcPts val="2510"/>
              </a:lnSpc>
            </a:pPr>
            <a:r>
              <a:rPr dirty="0" sz="2200">
                <a:latin typeface="Carlito"/>
                <a:cs typeface="Carlito"/>
              </a:rPr>
              <a:t>Student</a:t>
            </a:r>
            <a:r>
              <a:rPr dirty="0" sz="2200" spc="-8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Agency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200">
              <a:latin typeface="Carlito"/>
              <a:cs typeface="Carlito"/>
            </a:endParaRPr>
          </a:p>
          <a:p>
            <a:pPr marL="61722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17220" algn="l"/>
              </a:tabLst>
            </a:pPr>
            <a:r>
              <a:rPr dirty="0" sz="2200" spc="-10">
                <a:latin typeface="Carlito"/>
                <a:cs typeface="Carlito"/>
              </a:rPr>
              <a:t>What…</a:t>
            </a:r>
            <a:endParaRPr sz="2200">
              <a:latin typeface="Carlito"/>
              <a:cs typeface="Carlito"/>
            </a:endParaRPr>
          </a:p>
          <a:p>
            <a:pPr marL="61722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617220" algn="l"/>
              </a:tabLst>
            </a:pPr>
            <a:r>
              <a:rPr dirty="0" sz="2200" spc="-20">
                <a:latin typeface="Carlito"/>
                <a:cs typeface="Carlito"/>
              </a:rPr>
              <a:t>Who…</a:t>
            </a:r>
            <a:endParaRPr sz="2200">
              <a:latin typeface="Carlito"/>
              <a:cs typeface="Carlito"/>
            </a:endParaRPr>
          </a:p>
          <a:p>
            <a:pPr marL="61722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617220" algn="l"/>
              </a:tabLst>
            </a:pPr>
            <a:r>
              <a:rPr dirty="0" sz="2200" spc="-20">
                <a:latin typeface="Carlito"/>
                <a:cs typeface="Carlito"/>
              </a:rPr>
              <a:t>Why…</a:t>
            </a:r>
            <a:endParaRPr sz="2200">
              <a:latin typeface="Carlito"/>
              <a:cs typeface="Carlito"/>
            </a:endParaRPr>
          </a:p>
          <a:p>
            <a:pPr marL="61722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617220" algn="l"/>
              </a:tabLst>
            </a:pPr>
            <a:r>
              <a:rPr dirty="0" sz="2200" spc="-10">
                <a:latin typeface="Carlito"/>
                <a:cs typeface="Carlito"/>
              </a:rPr>
              <a:t>Where…</a:t>
            </a:r>
            <a:endParaRPr sz="2200">
              <a:latin typeface="Carlito"/>
              <a:cs typeface="Carlito"/>
            </a:endParaRPr>
          </a:p>
          <a:p>
            <a:pPr marL="61722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617220" algn="l"/>
              </a:tabLst>
            </a:pPr>
            <a:r>
              <a:rPr dirty="0" sz="2200" spc="-10">
                <a:latin typeface="Carlito"/>
                <a:cs typeface="Carlito"/>
              </a:rPr>
              <a:t>When…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74557" y="6443878"/>
            <a:ext cx="15367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solidFill>
                  <a:srgbClr val="7E7E7E"/>
                </a:solidFill>
                <a:latin typeface="Carlito"/>
                <a:cs typeface="Carlito"/>
              </a:rPr>
              <a:t>16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2862" y="2225033"/>
            <a:ext cx="6295334" cy="37775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466" y="1204925"/>
            <a:ext cx="753872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Phase</a:t>
            </a:r>
            <a:r>
              <a:rPr dirty="0" sz="4400" spc="-195"/>
              <a:t> </a:t>
            </a:r>
            <a:r>
              <a:rPr dirty="0" sz="4400"/>
              <a:t>der</a:t>
            </a:r>
            <a:r>
              <a:rPr dirty="0" sz="4400" spc="-95"/>
              <a:t> </a:t>
            </a:r>
            <a:r>
              <a:rPr dirty="0" sz="4400" spc="-70"/>
              <a:t>Authentischen</a:t>
            </a:r>
            <a:r>
              <a:rPr dirty="0" sz="4400" spc="-180"/>
              <a:t> </a:t>
            </a:r>
            <a:r>
              <a:rPr dirty="0" sz="4400" spc="-10"/>
              <a:t>Leistung</a:t>
            </a:r>
            <a:endParaRPr sz="4400"/>
          </a:p>
        </p:txBody>
      </p:sp>
      <p:sp>
        <p:nvSpPr>
          <p:cNvPr id="4" name="object 4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45" y="1085088"/>
            <a:ext cx="1100623" cy="104485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6011" y="3451047"/>
            <a:ext cx="2066925" cy="23907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>
                <a:latin typeface="Carlito"/>
                <a:cs typeface="Carlito"/>
              </a:rPr>
              <a:t>Arbeiten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wie</a:t>
            </a:r>
            <a:r>
              <a:rPr dirty="0" sz="1500" spc="-55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ein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latin typeface="Carlito"/>
                <a:cs typeface="Carlito"/>
              </a:rPr>
              <a:t>Naturwissenschaftler:</a:t>
            </a: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500">
              <a:latin typeface="Carlito"/>
              <a:cs typeface="Carlito"/>
            </a:endParaRPr>
          </a:p>
          <a:p>
            <a:pPr marL="268605" indent="-255904">
              <a:lnSpc>
                <a:spcPct val="100000"/>
              </a:lnSpc>
              <a:buFont typeface="Arial"/>
              <a:buChar char="•"/>
              <a:tabLst>
                <a:tab pos="268605" algn="l"/>
              </a:tabLst>
            </a:pPr>
            <a:r>
              <a:rPr dirty="0" sz="1500" spc="-10">
                <a:latin typeface="Carlito"/>
                <a:cs typeface="Carlito"/>
              </a:rPr>
              <a:t>Posterpräsentation,</a:t>
            </a:r>
            <a:endParaRPr sz="1500">
              <a:latin typeface="Carlito"/>
              <a:cs typeface="Carlito"/>
            </a:endParaRPr>
          </a:p>
          <a:p>
            <a:pPr marL="225425" indent="-21272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25425" algn="l"/>
              </a:tabLst>
            </a:pPr>
            <a:r>
              <a:rPr dirty="0" sz="1500">
                <a:latin typeface="Carlito"/>
                <a:cs typeface="Carlito"/>
              </a:rPr>
              <a:t>Kritische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Diskussion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der</a:t>
            </a:r>
            <a:endParaRPr sz="1500">
              <a:latin typeface="Carlito"/>
              <a:cs typeface="Carlito"/>
            </a:endParaRPr>
          </a:p>
          <a:p>
            <a:pPr marL="226060">
              <a:lnSpc>
                <a:spcPct val="100000"/>
              </a:lnSpc>
              <a:spcBef>
                <a:spcPts val="885"/>
              </a:spcBef>
            </a:pPr>
            <a:r>
              <a:rPr dirty="0" sz="1500" spc="-10">
                <a:latin typeface="Carlito"/>
                <a:cs typeface="Carlito"/>
              </a:rPr>
              <a:t>Ergebnisse,</a:t>
            </a:r>
            <a:endParaRPr sz="1500">
              <a:latin typeface="Carlito"/>
              <a:cs typeface="Carlito"/>
            </a:endParaRPr>
          </a:p>
          <a:p>
            <a:pPr marL="225425" indent="-21272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25425" algn="l"/>
              </a:tabLst>
            </a:pPr>
            <a:r>
              <a:rPr dirty="0" sz="1500" spc="-10">
                <a:latin typeface="Carlito"/>
                <a:cs typeface="Carlito"/>
              </a:rPr>
              <a:t>Vernetzung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der</a:t>
            </a:r>
            <a:endParaRPr sz="1500">
              <a:latin typeface="Carlito"/>
              <a:cs typeface="Carlito"/>
            </a:endParaRPr>
          </a:p>
          <a:p>
            <a:pPr marL="226060">
              <a:lnSpc>
                <a:spcPct val="100000"/>
              </a:lnSpc>
              <a:spcBef>
                <a:spcPts val="890"/>
              </a:spcBef>
            </a:pPr>
            <a:r>
              <a:rPr dirty="0" sz="1500" spc="-10">
                <a:latin typeface="Carlito"/>
                <a:cs typeface="Carlito"/>
              </a:rPr>
              <a:t>Einzelthemen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2879" y="1063752"/>
            <a:ext cx="8815070" cy="4465320"/>
            <a:chOff x="182879" y="1063752"/>
            <a:chExt cx="8815070" cy="44653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1712" y="1564855"/>
              <a:ext cx="4815840" cy="3964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2735" y="1063752"/>
              <a:ext cx="5394960" cy="4465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1993391"/>
              <a:ext cx="3517391" cy="35356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97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65"/>
              <a:t>Authentische</a:t>
            </a:r>
            <a:r>
              <a:rPr dirty="0" sz="4400" spc="-185"/>
              <a:t> </a:t>
            </a:r>
            <a:r>
              <a:rPr dirty="0" sz="4400" spc="-40"/>
              <a:t>Leistungen</a:t>
            </a:r>
            <a:endParaRPr sz="4400"/>
          </a:p>
        </p:txBody>
      </p:sp>
      <p:sp>
        <p:nvSpPr>
          <p:cNvPr id="8" name="object 8" descr=""/>
          <p:cNvSpPr txBox="1"/>
          <p:nvPr/>
        </p:nvSpPr>
        <p:spPr>
          <a:xfrm>
            <a:off x="225958" y="5541365"/>
            <a:ext cx="318897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10">
                <a:latin typeface="Carlito"/>
                <a:cs typeface="Carlito"/>
              </a:rPr>
              <a:t>Forschungsschwerpunkt:</a:t>
            </a:r>
            <a:r>
              <a:rPr dirty="0" sz="1350" spc="5">
                <a:latin typeface="Carlito"/>
                <a:cs typeface="Carlito"/>
              </a:rPr>
              <a:t> </a:t>
            </a:r>
            <a:r>
              <a:rPr dirty="0" sz="1350">
                <a:latin typeface="Carlito"/>
                <a:cs typeface="Carlito"/>
              </a:rPr>
              <a:t>Genetic</a:t>
            </a:r>
            <a:r>
              <a:rPr dirty="0" sz="1350" spc="-40">
                <a:latin typeface="Carlito"/>
                <a:cs typeface="Carlito"/>
              </a:rPr>
              <a:t> </a:t>
            </a:r>
            <a:r>
              <a:rPr dirty="0" sz="1350" spc="-10">
                <a:latin typeface="Carlito"/>
                <a:cs typeface="Carlito"/>
              </a:rPr>
              <a:t>Engineering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95471" y="5555996"/>
            <a:ext cx="3178175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10">
                <a:latin typeface="Carlito"/>
                <a:cs typeface="Carlito"/>
              </a:rPr>
              <a:t>Forschungsschwerpunkt:</a:t>
            </a:r>
            <a:r>
              <a:rPr dirty="0" sz="1350" spc="40">
                <a:latin typeface="Carlito"/>
                <a:cs typeface="Carlito"/>
              </a:rPr>
              <a:t> </a:t>
            </a:r>
            <a:r>
              <a:rPr dirty="0" sz="1350">
                <a:latin typeface="Carlito"/>
                <a:cs typeface="Carlito"/>
              </a:rPr>
              <a:t>Genomic</a:t>
            </a:r>
            <a:r>
              <a:rPr dirty="0" sz="1350" spc="-15">
                <a:latin typeface="Carlito"/>
                <a:cs typeface="Carlito"/>
              </a:rPr>
              <a:t> </a:t>
            </a:r>
            <a:r>
              <a:rPr dirty="0" sz="1350" spc="-10">
                <a:latin typeface="Carlito"/>
                <a:cs typeface="Carlito"/>
              </a:rPr>
              <a:t>Imprinting</a:t>
            </a:r>
            <a:endParaRPr sz="13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32267"/>
            <a:ext cx="9143999" cy="114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466" rIns="0" bIns="0" rtlCol="0" vert="horz">
            <a:spAutoFit/>
          </a:bodyPr>
          <a:lstStyle/>
          <a:p>
            <a:pPr marL="2143760" marR="5080" indent="673735">
              <a:lnSpc>
                <a:spcPts val="4320"/>
              </a:lnSpc>
              <a:spcBef>
                <a:spcPts val="655"/>
              </a:spcBef>
            </a:pPr>
            <a:r>
              <a:rPr dirty="0" spc="-20"/>
              <a:t>Ergebnisse</a:t>
            </a:r>
            <a:r>
              <a:rPr dirty="0" spc="-150"/>
              <a:t> </a:t>
            </a:r>
            <a:r>
              <a:rPr dirty="0" spc="-25"/>
              <a:t>der </a:t>
            </a:r>
            <a:r>
              <a:rPr dirty="0" spc="-70"/>
              <a:t>Unterrichtsevaluation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585" y="2407542"/>
            <a:ext cx="3615049" cy="37449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3160" y="2505624"/>
            <a:ext cx="3858706" cy="357647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504" y="4643962"/>
            <a:ext cx="1355876" cy="16414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067257"/>
            <a:ext cx="1717039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0"/>
              <a:t>Agenda</a:t>
            </a:r>
            <a:endParaRPr sz="4400"/>
          </a:p>
        </p:txBody>
      </p:sp>
      <p:sp>
        <p:nvSpPr>
          <p:cNvPr id="4" name="object 4" descr=""/>
          <p:cNvSpPr txBox="1"/>
          <p:nvPr/>
        </p:nvSpPr>
        <p:spPr>
          <a:xfrm>
            <a:off x="1607947" y="3890898"/>
            <a:ext cx="28067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20">
                <a:latin typeface="Carlito"/>
                <a:cs typeface="Carlito"/>
              </a:rPr>
              <a:t>V.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07947" y="1888123"/>
            <a:ext cx="6343650" cy="284035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775"/>
              </a:spcBef>
              <a:buAutoNum type="romanUcPeriod"/>
              <a:tabLst>
                <a:tab pos="927100" algn="l"/>
              </a:tabLst>
            </a:pPr>
            <a:r>
              <a:rPr dirty="0" sz="2800">
                <a:latin typeface="Carlito"/>
                <a:cs typeface="Carlito"/>
              </a:rPr>
              <a:t>Lernen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im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21.</a:t>
            </a:r>
            <a:r>
              <a:rPr dirty="0" sz="2800" spc="-1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Jahrhundert</a:t>
            </a:r>
            <a:endParaRPr sz="2800">
              <a:latin typeface="Carlito"/>
              <a:cs typeface="Carlito"/>
            </a:endParaRPr>
          </a:p>
          <a:p>
            <a:pPr marL="927100" indent="-914400">
              <a:lnSpc>
                <a:spcPct val="100000"/>
              </a:lnSpc>
              <a:spcBef>
                <a:spcPts val="670"/>
              </a:spcBef>
              <a:buAutoNum type="romanUcPeriod"/>
              <a:tabLst>
                <a:tab pos="927100" algn="l"/>
              </a:tabLst>
            </a:pPr>
            <a:r>
              <a:rPr dirty="0" sz="2800">
                <a:latin typeface="Carlito"/>
                <a:cs typeface="Carlito"/>
              </a:rPr>
              <a:t>Deeper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Learning</a:t>
            </a:r>
            <a:endParaRPr sz="2800">
              <a:latin typeface="Carlito"/>
              <a:cs typeface="Carlito"/>
            </a:endParaRPr>
          </a:p>
          <a:p>
            <a:pPr marL="927100" marR="102235" indent="-915035">
              <a:lnSpc>
                <a:spcPts val="3020"/>
              </a:lnSpc>
              <a:spcBef>
                <a:spcPts val="1060"/>
              </a:spcBef>
              <a:tabLst>
                <a:tab pos="927100" algn="l"/>
              </a:tabLst>
            </a:pPr>
            <a:r>
              <a:rPr dirty="0" sz="2800" spc="-25">
                <a:latin typeface="Carlito"/>
                <a:cs typeface="Carlito"/>
              </a:rPr>
              <a:t>IV.</a:t>
            </a:r>
            <a:r>
              <a:rPr dirty="0" sz="2800">
                <a:latin typeface="Carlito"/>
                <a:cs typeface="Carlito"/>
              </a:rPr>
              <a:t>	Das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Heidelberger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Modell</a:t>
            </a:r>
            <a:r>
              <a:rPr dirty="0" sz="2800" spc="-3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des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Deeper Learning</a:t>
            </a:r>
            <a:endParaRPr sz="2800">
              <a:latin typeface="Carlito"/>
              <a:cs typeface="Carlito"/>
            </a:endParaRPr>
          </a:p>
          <a:p>
            <a:pPr marL="927100" marR="5080">
              <a:lnSpc>
                <a:spcPts val="3020"/>
              </a:lnSpc>
              <a:spcBef>
                <a:spcPts val="994"/>
              </a:spcBef>
            </a:pPr>
            <a:r>
              <a:rPr dirty="0" sz="2800">
                <a:latin typeface="Carlito"/>
                <a:cs typeface="Carlito"/>
              </a:rPr>
              <a:t>Lernen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durch</a:t>
            </a:r>
            <a:r>
              <a:rPr dirty="0" sz="2800" spc="-2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Engagement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als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Deeper Learning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80513" y="5299659"/>
            <a:ext cx="405066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latin typeface="Carlito"/>
                <a:cs typeface="Carlito"/>
              </a:rPr>
              <a:t>Zeit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für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Fragen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&amp;</a:t>
            </a:r>
            <a:r>
              <a:rPr dirty="0" sz="2800" spc="-2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Diskussion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37550" y="642863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3840" y="185928"/>
            <a:ext cx="8714740" cy="6672580"/>
          </a:xfrm>
          <a:custGeom>
            <a:avLst/>
            <a:gdLst/>
            <a:ahLst/>
            <a:cxnLst/>
            <a:rect l="l" t="t" r="r" b="b"/>
            <a:pathLst>
              <a:path w="8714740" h="6672580">
                <a:moveTo>
                  <a:pt x="8714232" y="0"/>
                </a:moveTo>
                <a:lnTo>
                  <a:pt x="0" y="0"/>
                </a:lnTo>
                <a:lnTo>
                  <a:pt x="0" y="6672072"/>
                </a:lnTo>
                <a:lnTo>
                  <a:pt x="8714232" y="6672072"/>
                </a:lnTo>
                <a:lnTo>
                  <a:pt x="871423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042414"/>
            <a:ext cx="9006840" cy="5794375"/>
            <a:chOff x="0" y="1042414"/>
            <a:chExt cx="9006840" cy="5794375"/>
          </a:xfrm>
        </p:grpSpPr>
        <p:sp>
          <p:nvSpPr>
            <p:cNvPr id="4" name="object 4" descr=""/>
            <p:cNvSpPr/>
            <p:nvPr/>
          </p:nvSpPr>
          <p:spPr>
            <a:xfrm>
              <a:off x="146304" y="1042414"/>
              <a:ext cx="8784590" cy="5794375"/>
            </a:xfrm>
            <a:custGeom>
              <a:avLst/>
              <a:gdLst/>
              <a:ahLst/>
              <a:cxnLst/>
              <a:rect l="l" t="t" r="r" b="b"/>
              <a:pathLst>
                <a:path w="8784590" h="5794375">
                  <a:moveTo>
                    <a:pt x="8784336" y="0"/>
                  </a:moveTo>
                  <a:lnTo>
                    <a:pt x="0" y="0"/>
                  </a:lnTo>
                  <a:lnTo>
                    <a:pt x="0" y="5794248"/>
                  </a:lnTo>
                  <a:lnTo>
                    <a:pt x="8784336" y="5794248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405116" y="6786370"/>
              <a:ext cx="1554480" cy="0"/>
            </a:xfrm>
            <a:custGeom>
              <a:avLst/>
              <a:gdLst/>
              <a:ahLst/>
              <a:cxnLst/>
              <a:rect l="l" t="t" r="r" b="b"/>
              <a:pathLst>
                <a:path w="1554479" h="0">
                  <a:moveTo>
                    <a:pt x="1554479" y="1"/>
                  </a:moveTo>
                  <a:lnTo>
                    <a:pt x="0" y="0"/>
                  </a:lnTo>
                </a:path>
              </a:pathLst>
            </a:custGeom>
            <a:ln w="9334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739698"/>
              <a:ext cx="7293609" cy="93345"/>
            </a:xfrm>
            <a:custGeom>
              <a:avLst/>
              <a:gdLst/>
              <a:ahLst/>
              <a:cxnLst/>
              <a:rect l="l" t="t" r="r" b="b"/>
              <a:pathLst>
                <a:path w="7293609" h="93345">
                  <a:moveTo>
                    <a:pt x="7293102" y="0"/>
                  </a:moveTo>
                  <a:lnTo>
                    <a:pt x="0" y="0"/>
                  </a:lnTo>
                  <a:lnTo>
                    <a:pt x="0" y="93346"/>
                  </a:lnTo>
                  <a:lnTo>
                    <a:pt x="7293102" y="93346"/>
                  </a:lnTo>
                  <a:lnTo>
                    <a:pt x="7293102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617" y="131953"/>
            <a:ext cx="5074285" cy="8496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8640" marR="5080" indent="-536575">
              <a:lnSpc>
                <a:spcPct val="150100"/>
              </a:lnSpc>
              <a:spcBef>
                <a:spcPts val="100"/>
              </a:spcBef>
            </a:pPr>
            <a:r>
              <a:rPr dirty="0" sz="1800" spc="110"/>
              <a:t>Das</a:t>
            </a:r>
            <a:r>
              <a:rPr dirty="0" sz="1800" spc="305"/>
              <a:t> </a:t>
            </a:r>
            <a:r>
              <a:rPr dirty="0" sz="1800" spc="130"/>
              <a:t>Heidelberger</a:t>
            </a:r>
            <a:r>
              <a:rPr dirty="0" sz="1800" spc="285"/>
              <a:t> </a:t>
            </a:r>
            <a:r>
              <a:rPr dirty="0" sz="1800" spc="135"/>
              <a:t>DEEPER</a:t>
            </a:r>
            <a:r>
              <a:rPr dirty="0" sz="1800" spc="285"/>
              <a:t> </a:t>
            </a:r>
            <a:r>
              <a:rPr dirty="0" sz="1800" spc="125"/>
              <a:t>LEARNING</a:t>
            </a:r>
            <a:r>
              <a:rPr dirty="0" sz="1800" spc="280"/>
              <a:t> </a:t>
            </a:r>
            <a:r>
              <a:rPr dirty="0" sz="1800" spc="100"/>
              <a:t>KONZEPT </a:t>
            </a:r>
            <a:r>
              <a:rPr dirty="0" sz="1800" spc="-25"/>
              <a:t>(</a:t>
            </a:r>
            <a:r>
              <a:rPr dirty="0" sz="1800" spc="-215"/>
              <a:t> </a:t>
            </a:r>
            <a:r>
              <a:rPr dirty="0" sz="1800" spc="-25"/>
              <a:t>S</a:t>
            </a:r>
            <a:r>
              <a:rPr dirty="0" sz="1800" spc="-215"/>
              <a:t> </a:t>
            </a:r>
            <a:r>
              <a:rPr dirty="0" sz="1800" spc="-25"/>
              <a:t>l</a:t>
            </a:r>
            <a:r>
              <a:rPr dirty="0" sz="1800" spc="-225"/>
              <a:t> </a:t>
            </a:r>
            <a:r>
              <a:rPr dirty="0" sz="1800" spc="85"/>
              <a:t>iwka</a:t>
            </a:r>
            <a:r>
              <a:rPr dirty="0" sz="1800" spc="280"/>
              <a:t> </a:t>
            </a:r>
            <a:r>
              <a:rPr dirty="0" sz="1800" spc="130"/>
              <a:t>2018</a:t>
            </a:r>
            <a:r>
              <a:rPr dirty="0" sz="1800" spc="-240"/>
              <a:t> </a:t>
            </a:r>
            <a:r>
              <a:rPr dirty="0" sz="1800"/>
              <a:t>,</a:t>
            </a:r>
            <a:r>
              <a:rPr dirty="0" sz="1800" spc="305"/>
              <a:t> </a:t>
            </a:r>
            <a:r>
              <a:rPr dirty="0" sz="1800" spc="-25"/>
              <a:t>S</a:t>
            </a:r>
            <a:r>
              <a:rPr dirty="0" sz="1800" spc="-190"/>
              <a:t> </a:t>
            </a:r>
            <a:r>
              <a:rPr dirty="0" sz="1800" spc="-25"/>
              <a:t>l</a:t>
            </a:r>
            <a:r>
              <a:rPr dirty="0" sz="1800" spc="-225"/>
              <a:t> </a:t>
            </a:r>
            <a:r>
              <a:rPr dirty="0" sz="1800" spc="100"/>
              <a:t>iwka&amp;</a:t>
            </a:r>
            <a:r>
              <a:rPr dirty="0" sz="1800" spc="-245"/>
              <a:t> </a:t>
            </a:r>
            <a:r>
              <a:rPr dirty="0" sz="1800" spc="114"/>
              <a:t>Klopsch</a:t>
            </a:r>
            <a:r>
              <a:rPr dirty="0" sz="1800" spc="310"/>
              <a:t> </a:t>
            </a:r>
            <a:r>
              <a:rPr dirty="0" sz="1800" spc="130"/>
              <a:t>2021</a:t>
            </a:r>
            <a:r>
              <a:rPr dirty="0" sz="1800" spc="-240"/>
              <a:t> </a:t>
            </a:r>
            <a:r>
              <a:rPr dirty="0" sz="1800" spc="-50"/>
              <a:t>)</a:t>
            </a:r>
            <a:endParaRPr sz="1800"/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37782" y="2290889"/>
          <a:ext cx="8587105" cy="420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/>
                <a:gridCol w="2259965"/>
                <a:gridCol w="2792730"/>
                <a:gridCol w="2521585"/>
              </a:tblGrid>
              <a:tr h="44894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Phase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143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4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  <a:tc>
                  <a:txBody>
                    <a:bodyPr/>
                    <a:lstStyle/>
                    <a:p>
                      <a:pPr marL="762000" marR="238125" indent="-51815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Phase</a:t>
                      </a:r>
                      <a:r>
                        <a:rPr dirty="0" sz="1300" spc="-7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der</a:t>
                      </a:r>
                      <a:r>
                        <a:rPr dirty="0" sz="13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Instruktion</a:t>
                      </a: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und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Aneignung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5875">
                    <a:lnL w="9525">
                      <a:solidFill>
                        <a:srgbClr val="E4E4E4"/>
                      </a:solidFill>
                      <a:prstDash val="solid"/>
                    </a:lnL>
                    <a:lnR w="9525">
                      <a:solidFill>
                        <a:srgbClr val="E4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  <a:tc>
                  <a:txBody>
                    <a:bodyPr/>
                    <a:lstStyle/>
                    <a:p>
                      <a:pPr marL="1107440" marR="264160" indent="-8324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Phase</a:t>
                      </a:r>
                      <a:r>
                        <a:rPr dirty="0" sz="13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der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Ko-Konstruktion</a:t>
                      </a:r>
                      <a:r>
                        <a:rPr dirty="0" sz="1300" spc="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Ko-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Kreation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5875">
                    <a:lnL w="9525">
                      <a:solidFill>
                        <a:srgbClr val="E4E4E4"/>
                      </a:solidFill>
                      <a:prstDash val="solid"/>
                    </a:lnL>
                    <a:lnR w="9525">
                      <a:solidFill>
                        <a:srgbClr val="E4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  <a:tc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Authentische</a:t>
                      </a:r>
                      <a:r>
                        <a:rPr dirty="0" sz="1300" spc="3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Leistung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14300">
                    <a:lnL w="9525">
                      <a:solidFill>
                        <a:srgbClr val="E4E4E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8F04"/>
                    </a:solidFill>
                  </a:tcPr>
                </a:tc>
              </a:tr>
              <a:tr h="1843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cap="small" sz="13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Prozess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Substantieller</a:t>
                      </a:r>
                      <a:r>
                        <a:rPr dirty="0" sz="1300" spc="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Input</a:t>
                      </a:r>
                      <a:r>
                        <a:rPr dirty="0" sz="1300" spc="-4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 b="1">
                          <a:latin typeface="Carlito"/>
                          <a:cs typeface="Carlito"/>
                        </a:rPr>
                        <a:t>von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Experten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Unterschiedliche</a:t>
                      </a:r>
                      <a:r>
                        <a:rPr dirty="0" sz="1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Kanäle</a:t>
                      </a:r>
                      <a:r>
                        <a:rPr dirty="0" sz="13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der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Vermittlung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965" marR="330835">
                        <a:lnSpc>
                          <a:spcPct val="1101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Eigenständige</a:t>
                      </a:r>
                      <a:r>
                        <a:rPr dirty="0" sz="13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Arbeit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an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komplexen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Aufgaben</a:t>
                      </a:r>
                      <a:r>
                        <a:rPr dirty="0" sz="1300" spc="2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(Einzelarbeit, Gruppenarbeit,</a:t>
                      </a:r>
                      <a:r>
                        <a:rPr dirty="0" sz="13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Mischform)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Voice</a:t>
                      </a:r>
                      <a:r>
                        <a:rPr dirty="0" sz="13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&amp;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Choice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(Ko-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Konstruktion)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70815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Präsentation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authentischer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Arbeitsergebnisse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Reflexion</a:t>
                      </a:r>
                      <a:r>
                        <a:rPr dirty="0" sz="1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der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Arbeits-ergebnissen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und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des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Arbeitsprozess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cap="small" sz="13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Lernziel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Tiefes</a:t>
                      </a:r>
                      <a:r>
                        <a:rPr dirty="0" sz="13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Verständnis</a:t>
                      </a:r>
                      <a:r>
                        <a:rPr dirty="0" sz="13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von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Schlüsselkonzepten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Entwicklung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komplexer</a:t>
                      </a:r>
                      <a:r>
                        <a:rPr dirty="0" sz="13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Kompetenzen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und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Deeper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Understanding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Erreichen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von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Ergebnissen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und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Meta-Reflexion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FF8F0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52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cap="small" sz="13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Lehrer-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000" spc="-10" b="1">
                          <a:solidFill>
                            <a:srgbClr val="A0A0A0"/>
                          </a:solidFill>
                          <a:latin typeface="Carlito"/>
                          <a:cs typeface="Carlito"/>
                        </a:rPr>
                        <a:t>ROLLE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68275">
                        <a:lnSpc>
                          <a:spcPct val="109800"/>
                        </a:lnSpc>
                        <a:spcBef>
                          <a:spcPts val="1405"/>
                        </a:spcBef>
                      </a:pPr>
                      <a:r>
                        <a:rPr dirty="0" sz="1300">
                          <a:latin typeface="Carlito"/>
                          <a:cs typeface="Carlito"/>
                        </a:rPr>
                        <a:t>Aufbau 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kognitiver</a:t>
                      </a:r>
                      <a:r>
                        <a:rPr dirty="0" sz="13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Strukturen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anregen.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Diese</a:t>
                      </a:r>
                      <a:r>
                        <a:rPr dirty="0" sz="13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nutzen</a:t>
                      </a:r>
                      <a:r>
                        <a:rPr dirty="0" sz="13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die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Lernenden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als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Basis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zur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Erlangung</a:t>
                      </a:r>
                      <a:r>
                        <a:rPr dirty="0" sz="1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von</a:t>
                      </a:r>
                      <a:r>
                        <a:rPr dirty="0" sz="13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Expertise.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78435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264795">
                        <a:lnSpc>
                          <a:spcPct val="109800"/>
                        </a:lnSpc>
                        <a:spcBef>
                          <a:spcPts val="1405"/>
                        </a:spcBef>
                      </a:pPr>
                      <a:r>
                        <a:rPr dirty="0" sz="1300" b="1">
                          <a:latin typeface="Carlito"/>
                          <a:cs typeface="Carlito"/>
                        </a:rPr>
                        <a:t>Adaptive</a:t>
                      </a:r>
                      <a:r>
                        <a:rPr dirty="0" sz="1300" spc="-5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b="1">
                          <a:latin typeface="Carlito"/>
                          <a:cs typeface="Carlito"/>
                        </a:rPr>
                        <a:t>Expertise </a:t>
                      </a:r>
                      <a:r>
                        <a:rPr dirty="0" sz="13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3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Modelling,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Coaching,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Scaffolding,</a:t>
                      </a:r>
                      <a:r>
                        <a:rPr dirty="0" sz="13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Fading, Articulation,</a:t>
                      </a:r>
                      <a:r>
                        <a:rPr dirty="0" sz="13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Exploration,</a:t>
                      </a:r>
                      <a:r>
                        <a:rPr dirty="0" sz="1300" spc="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Reflection, formatives</a:t>
                      </a:r>
                      <a:r>
                        <a:rPr dirty="0" sz="13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Assessment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178435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FF8F04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 marR="718185">
                        <a:lnSpc>
                          <a:spcPct val="109200"/>
                        </a:lnSpc>
                      </a:pPr>
                      <a:r>
                        <a:rPr dirty="0" sz="1300" spc="-10">
                          <a:latin typeface="Carlito"/>
                          <a:cs typeface="Carlito"/>
                        </a:rPr>
                        <a:t>(formatives,</a:t>
                      </a:r>
                      <a:r>
                        <a:rPr dirty="0" sz="13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20">
                          <a:latin typeface="Carlito"/>
                          <a:cs typeface="Carlito"/>
                        </a:rPr>
                        <a:t>summatives)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Feedback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8F0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F0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1648967" y="1018032"/>
            <a:ext cx="6398260" cy="1277620"/>
            <a:chOff x="1648967" y="1018032"/>
            <a:chExt cx="6398260" cy="127762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967" y="1094232"/>
              <a:ext cx="1280159" cy="12009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19" y="1054608"/>
              <a:ext cx="1374648" cy="12405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3511" y="1018032"/>
              <a:ext cx="1283207" cy="1228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94092" y="6712266"/>
            <a:ext cx="1550035" cy="93345"/>
          </a:xfrm>
          <a:custGeom>
            <a:avLst/>
            <a:gdLst/>
            <a:ahLst/>
            <a:cxnLst/>
            <a:rect l="l" t="t" r="r" b="b"/>
            <a:pathLst>
              <a:path w="1550034" h="93345">
                <a:moveTo>
                  <a:pt x="0" y="93346"/>
                </a:moveTo>
                <a:lnTo>
                  <a:pt x="1549906" y="93346"/>
                </a:lnTo>
                <a:lnTo>
                  <a:pt x="1549906" y="0"/>
                </a:lnTo>
                <a:lnTo>
                  <a:pt x="0" y="0"/>
                </a:lnTo>
                <a:lnTo>
                  <a:pt x="0" y="933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712266"/>
            <a:ext cx="7482205" cy="93345"/>
          </a:xfrm>
          <a:custGeom>
            <a:avLst/>
            <a:gdLst/>
            <a:ahLst/>
            <a:cxnLst/>
            <a:rect l="l" t="t" r="r" b="b"/>
            <a:pathLst>
              <a:path w="7482205" h="93345">
                <a:moveTo>
                  <a:pt x="7482078" y="0"/>
                </a:moveTo>
                <a:lnTo>
                  <a:pt x="0" y="0"/>
                </a:lnTo>
                <a:lnTo>
                  <a:pt x="0" y="93346"/>
                </a:lnTo>
                <a:lnTo>
                  <a:pt x="7482078" y="93346"/>
                </a:lnTo>
                <a:lnTo>
                  <a:pt x="7482078" y="0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933333" y="623711"/>
            <a:ext cx="5596890" cy="5507990"/>
            <a:chOff x="2933333" y="623711"/>
            <a:chExt cx="5596890" cy="55079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333" y="623711"/>
              <a:ext cx="5596290" cy="550788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1220" y="1320291"/>
              <a:ext cx="546279" cy="2449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6771" y="1249298"/>
              <a:ext cx="1288160" cy="34010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78891" y="1953209"/>
            <a:ext cx="2145665" cy="17824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900" spc="-25">
                <a:latin typeface="Carlito"/>
                <a:cs typeface="Carlito"/>
              </a:rPr>
              <a:t>Pädagogische</a:t>
            </a:r>
            <a:r>
              <a:rPr dirty="0" sz="1900" spc="-30">
                <a:latin typeface="Carlito"/>
                <a:cs typeface="Carlito"/>
              </a:rPr>
              <a:t> </a:t>
            </a:r>
            <a:r>
              <a:rPr dirty="0" sz="1900" spc="-10">
                <a:latin typeface="Carlito"/>
                <a:cs typeface="Carlito"/>
              </a:rPr>
              <a:t>Ansätze</a:t>
            </a:r>
            <a:endParaRPr sz="1900">
              <a:latin typeface="Carlito"/>
              <a:cs typeface="Carlito"/>
            </a:endParaRPr>
          </a:p>
          <a:p>
            <a:pPr algn="ctr" marL="545465" marR="541020" indent="3175">
              <a:lnSpc>
                <a:spcPct val="101099"/>
              </a:lnSpc>
              <a:spcBef>
                <a:spcPts val="5"/>
              </a:spcBef>
            </a:pPr>
            <a:r>
              <a:rPr dirty="0" sz="1900" spc="-25">
                <a:latin typeface="Carlito"/>
                <a:cs typeface="Carlito"/>
              </a:rPr>
              <a:t>zur Gestaltung von</a:t>
            </a:r>
            <a:endParaRPr sz="19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900" spc="-20">
                <a:latin typeface="Carlito"/>
                <a:cs typeface="Carlito"/>
              </a:rPr>
              <a:t>Ko-</a:t>
            </a:r>
            <a:r>
              <a:rPr dirty="0" sz="1900" spc="-40">
                <a:latin typeface="Carlito"/>
                <a:cs typeface="Carlito"/>
              </a:rPr>
              <a:t>Konstruktion</a:t>
            </a:r>
            <a:r>
              <a:rPr dirty="0" sz="1900" spc="30">
                <a:latin typeface="Carlito"/>
                <a:cs typeface="Carlito"/>
              </a:rPr>
              <a:t> </a:t>
            </a:r>
            <a:r>
              <a:rPr dirty="0" sz="1900" spc="-50">
                <a:latin typeface="Carlito"/>
                <a:cs typeface="Carlito"/>
              </a:rPr>
              <a:t>&amp;</a:t>
            </a:r>
            <a:endParaRPr sz="19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900" spc="-20">
                <a:latin typeface="Carlito"/>
                <a:cs typeface="Carlito"/>
              </a:rPr>
              <a:t>Ko-</a:t>
            </a:r>
            <a:r>
              <a:rPr dirty="0" sz="1900" spc="-10">
                <a:latin typeface="Carlito"/>
                <a:cs typeface="Carlito"/>
              </a:rPr>
              <a:t>Kreation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41416" y="3186811"/>
            <a:ext cx="1072515" cy="5346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905">
              <a:lnSpc>
                <a:spcPts val="1989"/>
              </a:lnSpc>
              <a:spcBef>
                <a:spcPts val="120"/>
              </a:spcBef>
            </a:pPr>
            <a:r>
              <a:rPr dirty="0" sz="1900" spc="-10">
                <a:latin typeface="Carlito"/>
                <a:cs typeface="Carlito"/>
              </a:rPr>
              <a:t>DEEP</a:t>
            </a:r>
            <a:r>
              <a:rPr dirty="0" sz="1900" spc="-10" b="1">
                <a:latin typeface="Carlito"/>
                <a:cs typeface="Carlito"/>
              </a:rPr>
              <a:t>ER</a:t>
            </a:r>
            <a:endParaRPr sz="1900">
              <a:latin typeface="Carlito"/>
              <a:cs typeface="Carlito"/>
            </a:endParaRPr>
          </a:p>
          <a:p>
            <a:pPr algn="ctr">
              <a:lnSpc>
                <a:spcPts val="1989"/>
              </a:lnSpc>
            </a:pPr>
            <a:r>
              <a:rPr dirty="0" sz="1900" spc="-10" b="1">
                <a:latin typeface="Carlito"/>
                <a:cs typeface="Carlito"/>
              </a:rPr>
              <a:t>LEARNING</a:t>
            </a:r>
            <a:endParaRPr sz="1900">
              <a:latin typeface="Carlito"/>
              <a:cs typeface="Carlit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587890" y="192531"/>
            <a:ext cx="4352290" cy="5362575"/>
            <a:chOff x="3587890" y="192531"/>
            <a:chExt cx="4352290" cy="536257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2501" y="261873"/>
              <a:ext cx="1560702" cy="77914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3912" y="196087"/>
              <a:ext cx="161702" cy="1714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3719" y="192531"/>
              <a:ext cx="1174877" cy="39547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3956" y="4530724"/>
              <a:ext cx="1564385" cy="102425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1100" y="4693539"/>
              <a:ext cx="1131233" cy="77152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7890" y="2104136"/>
              <a:ext cx="525763" cy="191592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3414" y="2200529"/>
              <a:ext cx="436290" cy="1827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81076"/>
            <a:ext cx="679323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spc="-25"/>
              <a:t>Lernen</a:t>
            </a:r>
            <a:r>
              <a:rPr dirty="0" sz="3600" spc="-165"/>
              <a:t> </a:t>
            </a:r>
            <a:r>
              <a:rPr dirty="0" sz="3600" spc="-25"/>
              <a:t>durch</a:t>
            </a:r>
            <a:r>
              <a:rPr dirty="0" sz="3600" spc="-160"/>
              <a:t> </a:t>
            </a:r>
            <a:r>
              <a:rPr dirty="0" sz="3600" spc="-60"/>
              <a:t>Engagement</a:t>
            </a:r>
            <a:r>
              <a:rPr dirty="0" sz="3600" spc="-140"/>
              <a:t> </a:t>
            </a:r>
            <a:r>
              <a:rPr dirty="0" sz="3600" spc="-10"/>
              <a:t>als</a:t>
            </a:r>
            <a:r>
              <a:rPr dirty="0" sz="3600" spc="-160"/>
              <a:t> </a:t>
            </a:r>
            <a:r>
              <a:rPr dirty="0" sz="3600" spc="-10"/>
              <a:t>Deeper </a:t>
            </a:r>
            <a:r>
              <a:rPr dirty="0" sz="3600" spc="-35"/>
              <a:t>Learning</a:t>
            </a:r>
            <a:r>
              <a:rPr dirty="0" sz="3600" spc="-130"/>
              <a:t> </a:t>
            </a:r>
            <a:r>
              <a:rPr dirty="0" sz="3600" spc="-25"/>
              <a:t>(1)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817081"/>
            <a:ext cx="7452359" cy="378777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latin typeface="Carlito"/>
                <a:cs typeface="Carlito"/>
              </a:rPr>
              <a:t>Realer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Bedarf: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Das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Engagement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gut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vorbereiten</a:t>
            </a:r>
            <a:endParaRPr sz="20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2000">
                <a:latin typeface="Carlito"/>
                <a:cs typeface="Carlito"/>
              </a:rPr>
              <a:t>Design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for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Learning,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kooperative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Professionalität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Wingdings"/>
              <a:buChar char=""/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rlito"/>
                <a:cs typeface="Carlito"/>
              </a:rPr>
              <a:t>Curriculare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Anbindung: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Den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Unterricht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mit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LdE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planen</a:t>
            </a:r>
            <a:r>
              <a:rPr dirty="0" sz="2000" spc="-3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und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gestalten</a:t>
            </a:r>
            <a:endParaRPr sz="2000">
              <a:latin typeface="Carlito"/>
              <a:cs typeface="Carlito"/>
            </a:endParaRPr>
          </a:p>
          <a:p>
            <a:pPr marL="299085" indent="-286385">
              <a:lnSpc>
                <a:spcPts val="2280"/>
              </a:lnSpc>
              <a:spcBef>
                <a:spcPts val="77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latin typeface="Carlito"/>
                <a:cs typeface="Carlito"/>
              </a:rPr>
              <a:t>Wissen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als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Rohstoff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des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21.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Jahrhunderts,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der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erst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Verbindung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mit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den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4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K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verarbeitet</a:t>
            </a:r>
            <a:r>
              <a:rPr dirty="0" sz="2000" spc="20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wird.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latin typeface="Carlito"/>
                <a:cs typeface="Carlito"/>
              </a:rPr>
              <a:t>Reflexion:</a:t>
            </a:r>
            <a:r>
              <a:rPr dirty="0" sz="2000" spc="-3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Lernen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und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Engagement</a:t>
            </a:r>
            <a:r>
              <a:rPr dirty="0" sz="200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verbinden</a:t>
            </a:r>
            <a:endParaRPr sz="2000">
              <a:latin typeface="Carlito"/>
              <a:cs typeface="Carlito"/>
            </a:endParaRPr>
          </a:p>
          <a:p>
            <a:pPr marL="298450" indent="-285750">
              <a:lnSpc>
                <a:spcPts val="2280"/>
              </a:lnSpc>
              <a:spcBef>
                <a:spcPts val="77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2000" spc="-30">
                <a:latin typeface="Carlito"/>
                <a:cs typeface="Carlito"/>
              </a:rPr>
              <a:t>Ko-</a:t>
            </a:r>
            <a:r>
              <a:rPr dirty="0" sz="2000" spc="-25">
                <a:latin typeface="Carlito"/>
                <a:cs typeface="Carlito"/>
              </a:rPr>
              <a:t>Konstruktion/Ko-</a:t>
            </a:r>
            <a:r>
              <a:rPr dirty="0" sz="2000">
                <a:latin typeface="Carlito"/>
                <a:cs typeface="Carlito"/>
              </a:rPr>
              <a:t>Kreation</a:t>
            </a:r>
            <a:r>
              <a:rPr dirty="0" sz="2000" spc="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das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Primat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formativen</a:t>
            </a:r>
            <a:r>
              <a:rPr dirty="0" sz="2000" spc="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über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das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summative</a:t>
            </a:r>
            <a:r>
              <a:rPr dirty="0" sz="2000" spc="-9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Assessment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02717"/>
            <a:ext cx="7673340" cy="118618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dirty="0"/>
              <a:t>Lernen</a:t>
            </a:r>
            <a:r>
              <a:rPr dirty="0" spc="-170"/>
              <a:t> </a:t>
            </a:r>
            <a:r>
              <a:rPr dirty="0"/>
              <a:t>durch</a:t>
            </a:r>
            <a:r>
              <a:rPr dirty="0" spc="-145"/>
              <a:t> </a:t>
            </a:r>
            <a:r>
              <a:rPr dirty="0" spc="-30"/>
              <a:t>Engagement</a:t>
            </a:r>
            <a:r>
              <a:rPr dirty="0" spc="-165"/>
              <a:t> </a:t>
            </a:r>
            <a:r>
              <a:rPr dirty="0"/>
              <a:t>als</a:t>
            </a:r>
            <a:r>
              <a:rPr dirty="0" spc="-100"/>
              <a:t> </a:t>
            </a:r>
            <a:r>
              <a:rPr dirty="0" spc="-10"/>
              <a:t>Deeper </a:t>
            </a:r>
            <a:r>
              <a:rPr dirty="0"/>
              <a:t>Learning</a:t>
            </a:r>
            <a:r>
              <a:rPr dirty="0" spc="-220"/>
              <a:t> </a:t>
            </a:r>
            <a:r>
              <a:rPr dirty="0" spc="-25"/>
              <a:t>(2)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895822"/>
            <a:ext cx="7270115" cy="378777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spc="-10" b="1">
                <a:latin typeface="Carlito"/>
                <a:cs typeface="Carlito"/>
              </a:rPr>
              <a:t>Partizipation</a:t>
            </a:r>
            <a:r>
              <a:rPr dirty="0" sz="2000" spc="-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von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Schüler*innen: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Teilhabe</a:t>
            </a:r>
            <a:r>
              <a:rPr dirty="0" sz="2000" spc="-2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ermöglichen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und</a:t>
            </a:r>
            <a:r>
              <a:rPr dirty="0" sz="2000" spc="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begleiten</a:t>
            </a:r>
            <a:endParaRPr sz="20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2000">
                <a:latin typeface="Carlito"/>
                <a:cs typeface="Carlito"/>
              </a:rPr>
              <a:t>Voice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&amp;</a:t>
            </a:r>
            <a:r>
              <a:rPr dirty="0" sz="2000" spc="-8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Choice;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Identität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745"/>
              </a:spcBef>
              <a:buFont typeface="Wingdings"/>
              <a:buChar char=""/>
            </a:pPr>
            <a:endParaRPr sz="2000">
              <a:latin typeface="Carlito"/>
              <a:cs typeface="Carlito"/>
            </a:endParaRPr>
          </a:p>
          <a:p>
            <a:pPr marL="12700" marR="854075">
              <a:lnSpc>
                <a:spcPts val="2160"/>
              </a:lnSpc>
            </a:pPr>
            <a:r>
              <a:rPr dirty="0" sz="2000" spc="-10" b="1">
                <a:latin typeface="Carlito"/>
                <a:cs typeface="Carlito"/>
              </a:rPr>
              <a:t>Engagement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außerhalb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der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Schule: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Mit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Engagementpartnern zusammenarbeiten</a:t>
            </a:r>
            <a:endParaRPr sz="20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74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 spc="-10">
                <a:latin typeface="Carlito"/>
                <a:cs typeface="Carlito"/>
              </a:rPr>
              <a:t>Authentische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Lernprozesse,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Expertise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nicht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nur</a:t>
            </a:r>
            <a:r>
              <a:rPr dirty="0" sz="2000" spc="-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von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Lehrkräften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Wingdings"/>
              <a:buChar char=""/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dirty="0" sz="2000" spc="-10" b="1">
                <a:latin typeface="Carlito"/>
                <a:cs typeface="Carlito"/>
              </a:rPr>
              <a:t>Anerkennung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und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Abschluss: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Das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Engagement</a:t>
            </a:r>
            <a:r>
              <a:rPr dirty="0" sz="2000" spc="-2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aller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Beteiligten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dirty="0" sz="2000" spc="-10" b="1">
                <a:latin typeface="Carlito"/>
                <a:cs typeface="Carlito"/>
              </a:rPr>
              <a:t>wertschätzen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240665" algn="l"/>
              </a:tabLst>
            </a:pPr>
            <a:r>
              <a:rPr dirty="0" sz="2000">
                <a:latin typeface="Carlito"/>
                <a:cs typeface="Carlito"/>
              </a:rPr>
              <a:t>Authentische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Leistungen,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30">
                <a:latin typeface="Carlito"/>
                <a:cs typeface="Carlito"/>
              </a:rPr>
              <a:t>„Working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like…“,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Mastery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95477"/>
            <a:ext cx="7235190" cy="1298575"/>
          </a:xfrm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0"/>
              </a:spcBef>
            </a:pPr>
            <a:r>
              <a:rPr dirty="0" sz="4400" spc="-20"/>
              <a:t>Fazit:</a:t>
            </a:r>
            <a:r>
              <a:rPr dirty="0" sz="4400" spc="-200"/>
              <a:t> </a:t>
            </a:r>
            <a:r>
              <a:rPr dirty="0" sz="4400"/>
              <a:t>Lernen</a:t>
            </a:r>
            <a:r>
              <a:rPr dirty="0" sz="4400" spc="-225"/>
              <a:t> </a:t>
            </a:r>
            <a:r>
              <a:rPr dirty="0" sz="4400"/>
              <a:t>durch</a:t>
            </a:r>
            <a:r>
              <a:rPr dirty="0" sz="4400" spc="-215"/>
              <a:t> </a:t>
            </a:r>
            <a:r>
              <a:rPr dirty="0" sz="4400" spc="-25"/>
              <a:t>Engagement </a:t>
            </a:r>
            <a:r>
              <a:rPr dirty="0" sz="4400"/>
              <a:t>ist</a:t>
            </a:r>
            <a:r>
              <a:rPr dirty="0" sz="4400" spc="-235"/>
              <a:t> </a:t>
            </a:r>
            <a:r>
              <a:rPr dirty="0" sz="4400"/>
              <a:t>Deeper</a:t>
            </a:r>
            <a:r>
              <a:rPr dirty="0" sz="4400" spc="-170"/>
              <a:t> </a:t>
            </a:r>
            <a:r>
              <a:rPr dirty="0" sz="4400" spc="-10"/>
              <a:t>Learning,</a:t>
            </a:r>
            <a:r>
              <a:rPr dirty="0" sz="4400" spc="-210"/>
              <a:t> </a:t>
            </a:r>
            <a:r>
              <a:rPr dirty="0" sz="4400" spc="-25"/>
              <a:t>da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969007"/>
            <a:ext cx="3840479" cy="385267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56530" y="6286906"/>
            <a:ext cx="179832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Carlito"/>
                <a:cs typeface="Carlito"/>
              </a:rPr>
              <a:t>he-kooperationsprojekte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4220" y="1986229"/>
            <a:ext cx="7993380" cy="4324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445135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rlito"/>
                <a:cs typeface="Carlito"/>
              </a:rPr>
              <a:t>Lehrende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kooperieren,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damit</a:t>
            </a:r>
            <a:r>
              <a:rPr dirty="0" sz="1800" spc="-85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hohe </a:t>
            </a:r>
            <a:r>
              <a:rPr dirty="0" sz="1800">
                <a:latin typeface="Carlito"/>
                <a:cs typeface="Carlito"/>
              </a:rPr>
              <a:t>Qualität</a:t>
            </a:r>
            <a:r>
              <a:rPr dirty="0" sz="1800" spc="-8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entsteht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(kooperative Professionalität),</a:t>
            </a:r>
            <a:endParaRPr sz="1800">
              <a:latin typeface="Carlito"/>
              <a:cs typeface="Carlito"/>
            </a:endParaRPr>
          </a:p>
          <a:p>
            <a:pPr marL="299085" marR="472186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latin typeface="Carlito"/>
                <a:cs typeface="Carlito"/>
              </a:rPr>
              <a:t>Wissensaneignung</a:t>
            </a:r>
            <a:r>
              <a:rPr dirty="0" sz="1800" spc="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systematisch </a:t>
            </a:r>
            <a:r>
              <a:rPr dirty="0" sz="1800">
                <a:latin typeface="Carlito"/>
                <a:cs typeface="Carlito"/>
              </a:rPr>
              <a:t>geplant</a:t>
            </a:r>
            <a:r>
              <a:rPr dirty="0" sz="1800" spc="-85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wird,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rlito"/>
                <a:cs typeface="Carlito"/>
              </a:rPr>
              <a:t>Wissen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mit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Handeln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verknüpft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wird,</a:t>
            </a:r>
            <a:endParaRPr sz="1800">
              <a:latin typeface="Carlito"/>
              <a:cs typeface="Carlito"/>
            </a:endParaRPr>
          </a:p>
          <a:p>
            <a:pPr marL="299085" marR="476186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20">
                <a:latin typeface="Carlito"/>
                <a:cs typeface="Carlito"/>
              </a:rPr>
              <a:t>Mastery,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Identity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und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Creativity gefördert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werden,</a:t>
            </a:r>
            <a:endParaRPr sz="1800">
              <a:latin typeface="Carlito"/>
              <a:cs typeface="Carlito"/>
            </a:endParaRPr>
          </a:p>
          <a:p>
            <a:pPr marL="299085" marR="404812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rlito"/>
                <a:cs typeface="Carlito"/>
              </a:rPr>
              <a:t>Lernende </a:t>
            </a:r>
            <a:r>
              <a:rPr dirty="0" sz="1800" spc="-30">
                <a:latin typeface="Carlito"/>
                <a:cs typeface="Carlito"/>
              </a:rPr>
              <a:t>ko-</a:t>
            </a:r>
            <a:r>
              <a:rPr dirty="0" sz="1800" spc="-10">
                <a:latin typeface="Carlito"/>
                <a:cs typeface="Carlito"/>
              </a:rPr>
              <a:t>konstruktiv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und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30">
                <a:latin typeface="Carlito"/>
                <a:cs typeface="Carlito"/>
              </a:rPr>
              <a:t>ko-</a:t>
            </a:r>
            <a:r>
              <a:rPr dirty="0" sz="1800" spc="-10">
                <a:latin typeface="Carlito"/>
                <a:cs typeface="Carlito"/>
              </a:rPr>
              <a:t>kreativ </a:t>
            </a:r>
            <a:r>
              <a:rPr dirty="0" sz="1800">
                <a:latin typeface="Carlito"/>
                <a:cs typeface="Carlito"/>
              </a:rPr>
              <a:t>arbeiten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und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Entscheidungen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treffen können,</a:t>
            </a:r>
            <a:endParaRPr sz="1800">
              <a:latin typeface="Carlito"/>
              <a:cs typeface="Carlito"/>
            </a:endParaRPr>
          </a:p>
          <a:p>
            <a:pPr marL="299085" marR="452120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latin typeface="Carlito"/>
                <a:cs typeface="Carlito"/>
              </a:rPr>
              <a:t>formatives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Feedback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eine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zentrale </a:t>
            </a:r>
            <a:r>
              <a:rPr dirty="0" sz="1800">
                <a:latin typeface="Carlito"/>
                <a:cs typeface="Carlito"/>
              </a:rPr>
              <a:t>Rolle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spielt,</a:t>
            </a:r>
            <a:endParaRPr sz="18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rlito"/>
                <a:cs typeface="Carlito"/>
              </a:rPr>
              <a:t>authentische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Leistungen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erbracht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ts val="2039"/>
              </a:lnSpc>
            </a:pPr>
            <a:r>
              <a:rPr dirty="0" sz="1800">
                <a:latin typeface="Carlito"/>
                <a:cs typeface="Carlito"/>
              </a:rPr>
              <a:t>werden,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die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der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Lebenswelt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wirksam</a:t>
            </a:r>
            <a:endParaRPr sz="1800">
              <a:latin typeface="Carlito"/>
              <a:cs typeface="Carlito"/>
            </a:endParaRPr>
          </a:p>
          <a:p>
            <a:pPr marL="4424680">
              <a:lnSpc>
                <a:spcPts val="1560"/>
              </a:lnSpc>
            </a:pPr>
            <a:r>
              <a:rPr dirty="0" sz="1400" spc="-10">
                <a:latin typeface="Carlito"/>
                <a:cs typeface="Carlito"/>
              </a:rPr>
              <a:t>https://</a:t>
            </a:r>
            <a:r>
              <a:rPr dirty="0" sz="1400" spc="-10">
                <a:latin typeface="Carlito"/>
                <a:cs typeface="Carlito"/>
                <a:hlinkClick r:id="rId3"/>
              </a:rPr>
              <a:t>www.servicelearning.de/praxis/thematisc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1037" y="6102807"/>
            <a:ext cx="7848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werden.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79"/>
            <a:ext cx="9143999" cy="609980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169789" y="5747715"/>
            <a:ext cx="28975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sliwka@ibw.uni-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heidelberg.de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648441" y="5774522"/>
            <a:ext cx="400050" cy="278130"/>
          </a:xfrm>
          <a:custGeom>
            <a:avLst/>
            <a:gdLst/>
            <a:ahLst/>
            <a:cxnLst/>
            <a:rect l="l" t="t" r="r" b="b"/>
            <a:pathLst>
              <a:path w="400050" h="278129">
                <a:moveTo>
                  <a:pt x="399653" y="0"/>
                </a:moveTo>
                <a:lnTo>
                  <a:pt x="0" y="0"/>
                </a:lnTo>
                <a:lnTo>
                  <a:pt x="0" y="277954"/>
                </a:lnTo>
                <a:lnTo>
                  <a:pt x="399653" y="277954"/>
                </a:lnTo>
                <a:lnTo>
                  <a:pt x="399653" y="248173"/>
                </a:lnTo>
                <a:lnTo>
                  <a:pt x="44460" y="248173"/>
                </a:lnTo>
                <a:lnTo>
                  <a:pt x="57948" y="234772"/>
                </a:lnTo>
                <a:lnTo>
                  <a:pt x="29973" y="234772"/>
                </a:lnTo>
                <a:lnTo>
                  <a:pt x="29973" y="42685"/>
                </a:lnTo>
                <a:lnTo>
                  <a:pt x="58263" y="42685"/>
                </a:lnTo>
                <a:lnTo>
                  <a:pt x="44960" y="29780"/>
                </a:lnTo>
                <a:lnTo>
                  <a:pt x="399653" y="29780"/>
                </a:lnTo>
                <a:lnTo>
                  <a:pt x="399653" y="0"/>
                </a:lnTo>
                <a:close/>
              </a:path>
              <a:path w="400050" h="278129">
                <a:moveTo>
                  <a:pt x="286252" y="151383"/>
                </a:moveTo>
                <a:lnTo>
                  <a:pt x="258777" y="151383"/>
                </a:lnTo>
                <a:lnTo>
                  <a:pt x="355692" y="248173"/>
                </a:lnTo>
                <a:lnTo>
                  <a:pt x="399653" y="248173"/>
                </a:lnTo>
                <a:lnTo>
                  <a:pt x="399653" y="234276"/>
                </a:lnTo>
                <a:lnTo>
                  <a:pt x="369679" y="234276"/>
                </a:lnTo>
                <a:lnTo>
                  <a:pt x="286252" y="151383"/>
                </a:lnTo>
                <a:close/>
              </a:path>
              <a:path w="400050" h="278129">
                <a:moveTo>
                  <a:pt x="58263" y="42685"/>
                </a:moveTo>
                <a:lnTo>
                  <a:pt x="29973" y="42685"/>
                </a:lnTo>
                <a:lnTo>
                  <a:pt x="127387" y="137486"/>
                </a:lnTo>
                <a:lnTo>
                  <a:pt x="29973" y="234772"/>
                </a:lnTo>
                <a:lnTo>
                  <a:pt x="57948" y="234772"/>
                </a:lnTo>
                <a:lnTo>
                  <a:pt x="141874" y="151383"/>
                </a:lnTo>
                <a:lnTo>
                  <a:pt x="170318" y="151383"/>
                </a:lnTo>
                <a:lnTo>
                  <a:pt x="58263" y="42685"/>
                </a:lnTo>
                <a:close/>
              </a:path>
              <a:path w="400050" h="278129">
                <a:moveTo>
                  <a:pt x="399653" y="43181"/>
                </a:moveTo>
                <a:lnTo>
                  <a:pt x="369679" y="43181"/>
                </a:lnTo>
                <a:lnTo>
                  <a:pt x="369679" y="234276"/>
                </a:lnTo>
                <a:lnTo>
                  <a:pt x="399653" y="234276"/>
                </a:lnTo>
                <a:lnTo>
                  <a:pt x="399653" y="43181"/>
                </a:lnTo>
                <a:close/>
              </a:path>
              <a:path w="400050" h="278129">
                <a:moveTo>
                  <a:pt x="170318" y="151383"/>
                </a:moveTo>
                <a:lnTo>
                  <a:pt x="141874" y="151383"/>
                </a:lnTo>
                <a:lnTo>
                  <a:pt x="179347" y="187620"/>
                </a:lnTo>
                <a:lnTo>
                  <a:pt x="185342" y="193080"/>
                </a:lnTo>
                <a:lnTo>
                  <a:pt x="192836" y="196058"/>
                </a:lnTo>
                <a:lnTo>
                  <a:pt x="207822" y="196058"/>
                </a:lnTo>
                <a:lnTo>
                  <a:pt x="215316" y="193080"/>
                </a:lnTo>
                <a:lnTo>
                  <a:pt x="221310" y="187620"/>
                </a:lnTo>
                <a:lnTo>
                  <a:pt x="232087" y="177197"/>
                </a:lnTo>
                <a:lnTo>
                  <a:pt x="196832" y="177197"/>
                </a:lnTo>
                <a:lnTo>
                  <a:pt x="192836" y="173226"/>
                </a:lnTo>
                <a:lnTo>
                  <a:pt x="170318" y="151383"/>
                </a:lnTo>
                <a:close/>
              </a:path>
              <a:path w="400050" h="278129">
                <a:moveTo>
                  <a:pt x="399653" y="29780"/>
                </a:moveTo>
                <a:lnTo>
                  <a:pt x="355192" y="29780"/>
                </a:lnTo>
                <a:lnTo>
                  <a:pt x="206823" y="173226"/>
                </a:lnTo>
                <a:lnTo>
                  <a:pt x="202827" y="177197"/>
                </a:lnTo>
                <a:lnTo>
                  <a:pt x="232087" y="177197"/>
                </a:lnTo>
                <a:lnTo>
                  <a:pt x="258777" y="151383"/>
                </a:lnTo>
                <a:lnTo>
                  <a:pt x="286252" y="151383"/>
                </a:lnTo>
                <a:lnTo>
                  <a:pt x="272265" y="137486"/>
                </a:lnTo>
                <a:lnTo>
                  <a:pt x="369679" y="43181"/>
                </a:lnTo>
                <a:lnTo>
                  <a:pt x="399653" y="43181"/>
                </a:lnTo>
                <a:lnTo>
                  <a:pt x="399653" y="29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261350" y="642863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7369" rIns="0" bIns="0" rtlCol="0" vert="horz">
            <a:spAutoFit/>
          </a:bodyPr>
          <a:lstStyle/>
          <a:p>
            <a:pPr marL="459740">
              <a:lnSpc>
                <a:spcPct val="100000"/>
              </a:lnSpc>
              <a:spcBef>
                <a:spcPts val="95"/>
              </a:spcBef>
            </a:pPr>
            <a:r>
              <a:rPr dirty="0" sz="4400" spc="-40"/>
              <a:t>Upskilling/Upgrading</a:t>
            </a:r>
            <a:r>
              <a:rPr dirty="0" sz="4400" spc="-30"/>
              <a:t> </a:t>
            </a:r>
            <a:r>
              <a:rPr dirty="0" sz="2000" spc="-20"/>
              <a:t>(Levy/Murnane</a:t>
            </a:r>
            <a:r>
              <a:rPr dirty="0" sz="2000" spc="-70"/>
              <a:t> </a:t>
            </a:r>
            <a:r>
              <a:rPr dirty="0" sz="2000" spc="-10"/>
              <a:t>2013)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752" y="1999488"/>
            <a:ext cx="6806183" cy="385267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43406" y="5952540"/>
            <a:ext cx="7296784" cy="684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rlito"/>
                <a:cs typeface="Carlito"/>
              </a:rPr>
              <a:t>Levy,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F.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and Murnane,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R.J.,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(2013)</a:t>
            </a:r>
            <a:r>
              <a:rPr dirty="0" sz="1100" spc="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Dancing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with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Robots: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Human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Skills</a:t>
            </a:r>
            <a:r>
              <a:rPr dirty="0" sz="1100" spc="-6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for Computerized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Work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Third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Way: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Washington,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rlito"/>
                <a:cs typeface="Carlito"/>
              </a:rPr>
              <a:t>D.C.</a:t>
            </a:r>
            <a:r>
              <a:rPr dirty="0" sz="1100" spc="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Retrieved</a:t>
            </a:r>
            <a:r>
              <a:rPr dirty="0" sz="1100" spc="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January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2013,</a:t>
            </a:r>
            <a:r>
              <a:rPr dirty="0" sz="1100" spc="114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from</a:t>
            </a:r>
            <a:r>
              <a:rPr dirty="0" sz="1100" spc="5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  <a:hlinkClick r:id="rId4"/>
              </a:rPr>
              <a:t>http://content.thirdway.org/publications/714/Dancing-With-Robots.pdf</a:t>
            </a:r>
            <a:endParaRPr sz="11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1100"/>
              </a:spcBef>
            </a:pPr>
            <a:r>
              <a:rPr dirty="0" sz="1200" spc="-50">
                <a:solidFill>
                  <a:srgbClr val="888888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37550" y="642863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194" y="465785"/>
            <a:ext cx="689102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Schule</a:t>
            </a:r>
            <a:r>
              <a:rPr dirty="0" sz="4400" spc="-170"/>
              <a:t> </a:t>
            </a:r>
            <a:r>
              <a:rPr dirty="0" sz="4400"/>
              <a:t>nach</a:t>
            </a:r>
            <a:r>
              <a:rPr dirty="0" sz="4400" spc="-165"/>
              <a:t> </a:t>
            </a:r>
            <a:r>
              <a:rPr dirty="0" sz="4400"/>
              <a:t>der</a:t>
            </a:r>
            <a:r>
              <a:rPr dirty="0" sz="4400" spc="-155"/>
              <a:t> </a:t>
            </a:r>
            <a:r>
              <a:rPr dirty="0" sz="4400" spc="-30"/>
              <a:t>Digitalisierung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2176" y="2322576"/>
            <a:ext cx="2243328" cy="241096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91770" y="5312409"/>
            <a:ext cx="610235" cy="497840"/>
            <a:chOff x="191770" y="5312409"/>
            <a:chExt cx="610235" cy="497840"/>
          </a:xfrm>
        </p:grpSpPr>
        <p:sp>
          <p:nvSpPr>
            <p:cNvPr id="6" name="object 6" descr=""/>
            <p:cNvSpPr/>
            <p:nvPr/>
          </p:nvSpPr>
          <p:spPr>
            <a:xfrm>
              <a:off x="198120" y="5318759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355092" y="0"/>
                  </a:moveTo>
                  <a:lnTo>
                    <a:pt x="355092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355092" y="363473"/>
                  </a:lnTo>
                  <a:lnTo>
                    <a:pt x="355092" y="484631"/>
                  </a:lnTo>
                  <a:lnTo>
                    <a:pt x="597408" y="242315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8120" y="5318759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0" y="121157"/>
                  </a:moveTo>
                  <a:lnTo>
                    <a:pt x="355092" y="121157"/>
                  </a:lnTo>
                  <a:lnTo>
                    <a:pt x="355092" y="0"/>
                  </a:lnTo>
                  <a:lnTo>
                    <a:pt x="597408" y="242315"/>
                  </a:lnTo>
                  <a:lnTo>
                    <a:pt x="355092" y="484631"/>
                  </a:lnTo>
                  <a:lnTo>
                    <a:pt x="355092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12700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01218" y="1315034"/>
            <a:ext cx="7725409" cy="4709160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241300" marR="1718310" indent="-228600">
              <a:lnSpc>
                <a:spcPct val="90000"/>
              </a:lnSpc>
              <a:spcBef>
                <a:spcPts val="33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rlito"/>
                <a:cs typeface="Carlito"/>
              </a:rPr>
              <a:t>Der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Zugang</a:t>
            </a:r>
            <a:r>
              <a:rPr dirty="0" sz="2000" spc="-7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zu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Wissen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ist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durch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die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Digitalisierung</a:t>
            </a:r>
            <a:r>
              <a:rPr dirty="0" sz="2000" spc="2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auf </a:t>
            </a:r>
            <a:r>
              <a:rPr dirty="0" sz="2000">
                <a:latin typeface="Carlito"/>
                <a:cs typeface="Carlito"/>
              </a:rPr>
              <a:t>radikale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Weise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demokratisiert.</a:t>
            </a:r>
            <a:r>
              <a:rPr dirty="0" sz="2000" spc="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Aber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um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Wissen</a:t>
            </a:r>
            <a:r>
              <a:rPr dirty="0" sz="2000" spc="-25">
                <a:latin typeface="Carlito"/>
                <a:cs typeface="Carlito"/>
              </a:rPr>
              <a:t> für </a:t>
            </a:r>
            <a:r>
              <a:rPr dirty="0" sz="2000">
                <a:latin typeface="Carlito"/>
                <a:cs typeface="Carlito"/>
              </a:rPr>
              <a:t>kreatives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Problemlösen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nutzen</a:t>
            </a:r>
            <a:r>
              <a:rPr dirty="0" sz="2000" spc="-10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zu</a:t>
            </a:r>
            <a:r>
              <a:rPr dirty="0" sz="2000" spc="-1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können,</a:t>
            </a:r>
            <a:r>
              <a:rPr dirty="0" sz="2000" spc="-9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ist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Vorwissen essentiell.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84"/>
              </a:spcBef>
              <a:buFont typeface="Arial"/>
              <a:buChar char="•"/>
            </a:pP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ts val="2280"/>
              </a:lnSpc>
              <a:buFont typeface="Arial"/>
              <a:buChar char="•"/>
              <a:tabLst>
                <a:tab pos="240665" algn="l"/>
              </a:tabLst>
            </a:pPr>
            <a:r>
              <a:rPr dirty="0" sz="2000" spc="-20">
                <a:latin typeface="Carlito"/>
                <a:cs typeface="Carlito"/>
              </a:rPr>
              <a:t>Veränderung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von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Arbeit: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Aufgaben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werden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komplexer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280"/>
              </a:lnSpc>
            </a:pPr>
            <a:r>
              <a:rPr dirty="0" sz="2000" spc="-10">
                <a:latin typeface="Carlito"/>
                <a:cs typeface="Carlito"/>
              </a:rPr>
              <a:t>(„</a:t>
            </a:r>
            <a:r>
              <a:rPr dirty="0" sz="2000" spc="-10" b="1">
                <a:latin typeface="Carlito"/>
                <a:cs typeface="Carlito"/>
              </a:rPr>
              <a:t>higher-</a:t>
            </a:r>
            <a:r>
              <a:rPr dirty="0" sz="2000" b="1">
                <a:latin typeface="Carlito"/>
                <a:cs typeface="Carlito"/>
              </a:rPr>
              <a:t>order</a:t>
            </a:r>
            <a:r>
              <a:rPr dirty="0" sz="2000" spc="-2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tasks“)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2000">
              <a:latin typeface="Carlito"/>
              <a:cs typeface="Carlito"/>
            </a:endParaRPr>
          </a:p>
          <a:p>
            <a:pPr marL="241300" marR="170053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000" spc="-10" b="1">
                <a:latin typeface="Carlito"/>
                <a:cs typeface="Carlito"/>
              </a:rPr>
              <a:t>Kooperatives,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problemlösendes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Arbeiten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gewinnt </a:t>
            </a:r>
            <a:r>
              <a:rPr dirty="0" sz="2000">
                <a:latin typeface="Carlito"/>
                <a:cs typeface="Carlito"/>
              </a:rPr>
              <a:t>gegenüber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individuellem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und</a:t>
            </a:r>
            <a:r>
              <a:rPr dirty="0" sz="2000" spc="-11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kompetitivem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Arbeiten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an </a:t>
            </a:r>
            <a:r>
              <a:rPr dirty="0" sz="2000" spc="-10">
                <a:latin typeface="Carlito"/>
                <a:cs typeface="Carlito"/>
              </a:rPr>
              <a:t>Bedeutung.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2000">
              <a:latin typeface="Carlito"/>
              <a:cs typeface="Carlito"/>
            </a:endParaRPr>
          </a:p>
          <a:p>
            <a:pPr marL="496570" marR="5080">
              <a:lnSpc>
                <a:spcPct val="100000"/>
              </a:lnSpc>
            </a:pPr>
            <a:r>
              <a:rPr dirty="0" sz="2800" b="1">
                <a:latin typeface="Carlito"/>
                <a:cs typeface="Carlito"/>
              </a:rPr>
              <a:t>Digitalisierung</a:t>
            </a:r>
            <a:r>
              <a:rPr dirty="0" sz="2800" spc="-11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ist</a:t>
            </a:r>
            <a:r>
              <a:rPr dirty="0" sz="2800" spc="-7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kein</a:t>
            </a:r>
            <a:r>
              <a:rPr dirty="0" sz="2800" spc="-65" b="1">
                <a:latin typeface="Carlito"/>
                <a:cs typeface="Carlito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Selbstzweck,</a:t>
            </a:r>
            <a:r>
              <a:rPr dirty="0" sz="2800" spc="-7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sondern</a:t>
            </a:r>
            <a:r>
              <a:rPr dirty="0" sz="2800" spc="-114" b="1">
                <a:latin typeface="Carlito"/>
                <a:cs typeface="Carlito"/>
              </a:rPr>
              <a:t> </a:t>
            </a:r>
            <a:r>
              <a:rPr dirty="0" sz="2800" spc="-20" b="1">
                <a:latin typeface="Carlito"/>
                <a:cs typeface="Carlito"/>
              </a:rPr>
              <a:t>eine </a:t>
            </a:r>
            <a:r>
              <a:rPr dirty="0" sz="2800" spc="-30" b="1">
                <a:latin typeface="Carlito"/>
                <a:cs typeface="Carlito"/>
              </a:rPr>
              <a:t>Infrastruktur.</a:t>
            </a:r>
            <a:r>
              <a:rPr dirty="0" sz="2800" spc="-11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Auf</a:t>
            </a:r>
            <a:r>
              <a:rPr dirty="0" sz="2800" spc="-5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die</a:t>
            </a:r>
            <a:r>
              <a:rPr dirty="0" sz="2800" spc="-8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Pädagogik</a:t>
            </a:r>
            <a:r>
              <a:rPr dirty="0" sz="2800" spc="-8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kommt</a:t>
            </a:r>
            <a:r>
              <a:rPr dirty="0" sz="2800" spc="-50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es</a:t>
            </a:r>
            <a:r>
              <a:rPr dirty="0" sz="2800" spc="-75" b="1">
                <a:latin typeface="Carlito"/>
                <a:cs typeface="Carlito"/>
              </a:rPr>
              <a:t> </a:t>
            </a:r>
            <a:r>
              <a:rPr dirty="0" sz="2800" spc="-25" b="1">
                <a:latin typeface="Carlito"/>
                <a:cs typeface="Carlito"/>
              </a:rPr>
              <a:t>an!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7369" rIns="0" bIns="0" rtlCol="0" vert="horz">
            <a:spAutoFit/>
          </a:bodyPr>
          <a:lstStyle/>
          <a:p>
            <a:pPr marL="45974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Die</a:t>
            </a:r>
            <a:r>
              <a:rPr dirty="0" sz="4400" spc="-155"/>
              <a:t> </a:t>
            </a:r>
            <a:r>
              <a:rPr dirty="0" sz="4400"/>
              <a:t>vier</a:t>
            </a:r>
            <a:r>
              <a:rPr dirty="0" sz="4400" spc="-140"/>
              <a:t> </a:t>
            </a:r>
            <a:r>
              <a:rPr dirty="0" sz="4400" spc="-25"/>
              <a:t>K´s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352" y="1926335"/>
            <a:ext cx="6248400" cy="43525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337550" y="642863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8808" y="1865376"/>
            <a:ext cx="4571999" cy="437083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48604" y="6358838"/>
            <a:ext cx="3653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rlito"/>
                <a:cs typeface="Carlito"/>
              </a:rPr>
              <a:t>Inspiriert</a:t>
            </a:r>
            <a:r>
              <a:rPr dirty="0" sz="1000" spc="-55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durch</a:t>
            </a:r>
            <a:r>
              <a:rPr dirty="0" sz="1000" spc="-30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Mehta</a:t>
            </a:r>
            <a:r>
              <a:rPr dirty="0" sz="1000" spc="-40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(2017),</a:t>
            </a:r>
            <a:r>
              <a:rPr dirty="0" sz="1000" spc="10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eigene</a:t>
            </a:r>
            <a:r>
              <a:rPr dirty="0" sz="1000" spc="-10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Darstellung</a:t>
            </a:r>
            <a:r>
              <a:rPr dirty="0" sz="1000" spc="-55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(Sliwka</a:t>
            </a:r>
            <a:r>
              <a:rPr dirty="0" sz="1000" spc="-125">
                <a:latin typeface="Carlito"/>
                <a:cs typeface="Carlito"/>
              </a:rPr>
              <a:t> </a:t>
            </a:r>
            <a:r>
              <a:rPr dirty="0" baseline="-25462" sz="1800" spc="-839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r>
              <a:rPr dirty="0" sz="1000" spc="-20">
                <a:latin typeface="Carlito"/>
                <a:cs typeface="Carlito"/>
              </a:rPr>
              <a:t>2018</a:t>
            </a:r>
            <a:r>
              <a:rPr dirty="0" sz="1000" spc="-5">
                <a:latin typeface="Carlito"/>
                <a:cs typeface="Carlito"/>
              </a:rPr>
              <a:t>,</a:t>
            </a:r>
            <a:r>
              <a:rPr dirty="0" sz="1000" spc="35">
                <a:latin typeface="Carlito"/>
                <a:cs typeface="Carlito"/>
              </a:rPr>
              <a:t> </a:t>
            </a:r>
            <a:r>
              <a:rPr dirty="0" sz="1000">
                <a:latin typeface="Carlito"/>
                <a:cs typeface="Carlito"/>
              </a:rPr>
              <a:t>S.</a:t>
            </a:r>
            <a:r>
              <a:rPr dirty="0" sz="1000" spc="5">
                <a:latin typeface="Carlito"/>
                <a:cs typeface="Carlito"/>
              </a:rPr>
              <a:t> </a:t>
            </a:r>
            <a:r>
              <a:rPr dirty="0" sz="1000" spc="-25">
                <a:latin typeface="Carlito"/>
                <a:cs typeface="Carlito"/>
              </a:rPr>
              <a:t>88)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930" y="1067257"/>
            <a:ext cx="372999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/>
              <a:t>Deeper</a:t>
            </a:r>
            <a:r>
              <a:rPr dirty="0" sz="4400" spc="-200"/>
              <a:t> </a:t>
            </a:r>
            <a:r>
              <a:rPr dirty="0" sz="4400" spc="-10"/>
              <a:t>Learning</a:t>
            </a:r>
            <a:endParaRPr sz="4400"/>
          </a:p>
        </p:txBody>
      </p:sp>
      <p:sp>
        <p:nvSpPr>
          <p:cNvPr id="5" name="object 5" descr=""/>
          <p:cNvSpPr txBox="1"/>
          <p:nvPr/>
        </p:nvSpPr>
        <p:spPr>
          <a:xfrm>
            <a:off x="382930" y="2011807"/>
            <a:ext cx="440245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rlito"/>
                <a:cs typeface="Carlito"/>
              </a:rPr>
              <a:t>Deeper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Learning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ist</a:t>
            </a:r>
            <a:r>
              <a:rPr dirty="0" sz="2400" spc="-9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ein</a:t>
            </a:r>
            <a:r>
              <a:rPr dirty="0" sz="2400" spc="-9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Oberbegriff, </a:t>
            </a:r>
            <a:r>
              <a:rPr dirty="0" sz="2400">
                <a:latin typeface="Carlito"/>
                <a:cs typeface="Carlito"/>
              </a:rPr>
              <a:t>der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die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verschiedenen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Konzepte, </a:t>
            </a:r>
            <a:r>
              <a:rPr dirty="0" sz="2400">
                <a:latin typeface="Carlito"/>
                <a:cs typeface="Carlito"/>
              </a:rPr>
              <a:t>Ideen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und</a:t>
            </a:r>
            <a:r>
              <a:rPr dirty="0" sz="2400" spc="-10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Anstrengungen</a:t>
            </a:r>
            <a:r>
              <a:rPr dirty="0" sz="2400" spc="-10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bündelt, </a:t>
            </a:r>
            <a:r>
              <a:rPr dirty="0" sz="2400">
                <a:latin typeface="Carlito"/>
                <a:cs typeface="Carlito"/>
              </a:rPr>
              <a:t>die</a:t>
            </a:r>
            <a:r>
              <a:rPr dirty="0" sz="2400" spc="-9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damit</a:t>
            </a:r>
            <a:r>
              <a:rPr dirty="0" sz="2400" spc="-10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verbunden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sind,</a:t>
            </a:r>
            <a:r>
              <a:rPr dirty="0" sz="2400" spc="-11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Bildung </a:t>
            </a:r>
            <a:r>
              <a:rPr dirty="0" sz="2400">
                <a:latin typeface="Carlito"/>
                <a:cs typeface="Carlito"/>
              </a:rPr>
              <a:t>und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die</a:t>
            </a:r>
            <a:r>
              <a:rPr dirty="0" sz="2400" spc="-10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Outcomes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von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Bildung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für </a:t>
            </a:r>
            <a:r>
              <a:rPr dirty="0" sz="2400">
                <a:latin typeface="Carlito"/>
                <a:cs typeface="Carlito"/>
              </a:rPr>
              <a:t>das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21.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Jahrhundert </a:t>
            </a:r>
            <a:r>
              <a:rPr dirty="0" sz="2400">
                <a:latin typeface="Carlito"/>
                <a:cs typeface="Carlito"/>
              </a:rPr>
              <a:t>neu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zu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denken.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4706" y="1273154"/>
            <a:ext cx="8074025" cy="5239385"/>
            <a:chOff x="554706" y="1273154"/>
            <a:chExt cx="8074025" cy="52393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06" y="1273154"/>
              <a:ext cx="8073634" cy="5238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680" y="4703064"/>
              <a:ext cx="128016" cy="2438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6704" y="5288279"/>
              <a:ext cx="124968" cy="2438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8911" y="5858243"/>
              <a:ext cx="124968" cy="2438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9" y="3307079"/>
              <a:ext cx="128016" cy="2438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3936" y="3800855"/>
              <a:ext cx="124968" cy="2438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987039"/>
              <a:ext cx="128015" cy="2438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80" y="2987039"/>
              <a:ext cx="128016" cy="24383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575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555"/>
              </a:spcBef>
            </a:pPr>
            <a:r>
              <a:rPr dirty="0" sz="2400" spc="-45"/>
              <a:t>Deeper </a:t>
            </a:r>
            <a:r>
              <a:rPr dirty="0" sz="2400" spc="-10"/>
              <a:t>Learning</a:t>
            </a:r>
            <a:endParaRPr sz="2400"/>
          </a:p>
          <a:p>
            <a:pPr marL="196850">
              <a:lnSpc>
                <a:spcPct val="100000"/>
              </a:lnSpc>
              <a:spcBef>
                <a:spcPts val="265"/>
              </a:spcBef>
            </a:pPr>
            <a:r>
              <a:rPr dirty="0" sz="1250" i="1">
                <a:solidFill>
                  <a:srgbClr val="858585"/>
                </a:solidFill>
                <a:latin typeface="Carlito"/>
                <a:cs typeface="Carlito"/>
              </a:rPr>
              <a:t>International</a:t>
            </a:r>
            <a:r>
              <a:rPr dirty="0" sz="1250" spc="35" i="1">
                <a:solidFill>
                  <a:srgbClr val="858585"/>
                </a:solidFill>
                <a:latin typeface="Carlito"/>
                <a:cs typeface="Carlito"/>
              </a:rPr>
              <a:t> </a:t>
            </a:r>
            <a:r>
              <a:rPr dirty="0" sz="1250" i="1">
                <a:solidFill>
                  <a:srgbClr val="858585"/>
                </a:solidFill>
                <a:latin typeface="Carlito"/>
                <a:cs typeface="Carlito"/>
              </a:rPr>
              <a:t>im</a:t>
            </a:r>
            <a:r>
              <a:rPr dirty="0" sz="1250" spc="10" i="1">
                <a:solidFill>
                  <a:srgbClr val="858585"/>
                </a:solidFill>
                <a:latin typeface="Carlito"/>
                <a:cs typeface="Carlito"/>
              </a:rPr>
              <a:t> </a:t>
            </a:r>
            <a:r>
              <a:rPr dirty="0" sz="1250" spc="-10" i="1">
                <a:solidFill>
                  <a:srgbClr val="858585"/>
                </a:solidFill>
                <a:latin typeface="Carlito"/>
                <a:cs typeface="Carlito"/>
              </a:rPr>
              <a:t>Blick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594092" y="6712266"/>
            <a:ext cx="1550035" cy="93345"/>
          </a:xfrm>
          <a:custGeom>
            <a:avLst/>
            <a:gdLst/>
            <a:ahLst/>
            <a:cxnLst/>
            <a:rect l="l" t="t" r="r" b="b"/>
            <a:pathLst>
              <a:path w="1550034" h="93345">
                <a:moveTo>
                  <a:pt x="0" y="93346"/>
                </a:moveTo>
                <a:lnTo>
                  <a:pt x="1549906" y="93346"/>
                </a:lnTo>
                <a:lnTo>
                  <a:pt x="1549906" y="0"/>
                </a:lnTo>
                <a:lnTo>
                  <a:pt x="0" y="0"/>
                </a:lnTo>
                <a:lnTo>
                  <a:pt x="0" y="933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6712266"/>
            <a:ext cx="7482205" cy="93345"/>
          </a:xfrm>
          <a:custGeom>
            <a:avLst/>
            <a:gdLst/>
            <a:ahLst/>
            <a:cxnLst/>
            <a:rect l="l" t="t" r="r" b="b"/>
            <a:pathLst>
              <a:path w="7482205" h="93345">
                <a:moveTo>
                  <a:pt x="7482078" y="0"/>
                </a:moveTo>
                <a:lnTo>
                  <a:pt x="0" y="0"/>
                </a:lnTo>
                <a:lnTo>
                  <a:pt x="0" y="93346"/>
                </a:lnTo>
                <a:lnTo>
                  <a:pt x="7482078" y="93346"/>
                </a:lnTo>
                <a:lnTo>
                  <a:pt x="7482078" y="0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0488" y="847344"/>
            <a:ext cx="3544823" cy="235915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115055" y="2816351"/>
            <a:ext cx="4715510" cy="3962400"/>
            <a:chOff x="3115055" y="2816351"/>
            <a:chExt cx="4715510" cy="39624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5055" y="4337302"/>
              <a:ext cx="3261360" cy="24414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39" y="2816351"/>
              <a:ext cx="2481071" cy="1859280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463" y="4748784"/>
            <a:ext cx="2465832" cy="18470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3463" y="286511"/>
            <a:ext cx="2142744" cy="214274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0344" y="792480"/>
            <a:ext cx="2737104" cy="145999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223" y="2828544"/>
            <a:ext cx="4492752" cy="229819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461886" y="5063997"/>
            <a:ext cx="20548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Weiterführende Informationen: </a:t>
            </a:r>
            <a:r>
              <a:rPr dirty="0" sz="1800" spc="-20">
                <a:latin typeface="Carlito"/>
                <a:cs typeface="Carlito"/>
              </a:rPr>
              <a:t>https</a:t>
            </a:r>
            <a:r>
              <a:rPr dirty="0" sz="1800" spc="-20">
                <a:latin typeface="Carlito"/>
                <a:cs typeface="Carlito"/>
                <a:hlinkClick r:id="rId9"/>
              </a:rPr>
              <a:t>://www.asms.sa.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edu.au/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2381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dirty="0" sz="3000" spc="-80"/>
              <a:t>Teach</a:t>
            </a:r>
            <a:r>
              <a:rPr dirty="0" sz="3000" spc="-105"/>
              <a:t> </a:t>
            </a:r>
            <a:r>
              <a:rPr dirty="0" sz="3000" spc="-20"/>
              <a:t>Less</a:t>
            </a:r>
            <a:r>
              <a:rPr dirty="0" sz="3000" spc="-114"/>
              <a:t> </a:t>
            </a:r>
            <a:r>
              <a:rPr dirty="0" sz="3000" spc="120">
                <a:latin typeface="Liberation Sans Narrow"/>
                <a:cs typeface="Liberation Sans Narrow"/>
              </a:rPr>
              <a:t>–</a:t>
            </a:r>
            <a:r>
              <a:rPr dirty="0" sz="3000" spc="-70">
                <a:latin typeface="Liberation Sans Narrow"/>
                <a:cs typeface="Liberation Sans Narrow"/>
              </a:rPr>
              <a:t> </a:t>
            </a:r>
            <a:r>
              <a:rPr dirty="0" sz="3000" spc="-20"/>
              <a:t>Learn</a:t>
            </a:r>
            <a:r>
              <a:rPr dirty="0" sz="3000" spc="-105"/>
              <a:t> </a:t>
            </a:r>
            <a:r>
              <a:rPr dirty="0" sz="3000" spc="-55"/>
              <a:t>More</a:t>
            </a:r>
            <a:r>
              <a:rPr dirty="0" sz="3000" spc="-100"/>
              <a:t> </a:t>
            </a:r>
            <a:r>
              <a:rPr dirty="0" sz="3000" spc="-20"/>
              <a:t>Singapur</a:t>
            </a:r>
            <a:endParaRPr sz="3000">
              <a:latin typeface="Liberation Sans Narrow"/>
              <a:cs typeface="Liberation Sans Narrow"/>
            </a:endParaRPr>
          </a:p>
          <a:p>
            <a:pPr marL="302260">
              <a:lnSpc>
                <a:spcPct val="100000"/>
              </a:lnSpc>
              <a:spcBef>
                <a:spcPts val="45"/>
              </a:spcBef>
            </a:pPr>
            <a:r>
              <a:rPr dirty="0" sz="2500"/>
              <a:t>(Loo</a:t>
            </a:r>
            <a:r>
              <a:rPr dirty="0" sz="2500" spc="-90"/>
              <a:t> </a:t>
            </a:r>
            <a:r>
              <a:rPr dirty="0" sz="2500" spc="-20"/>
              <a:t>Kang</a:t>
            </a:r>
            <a:r>
              <a:rPr dirty="0" sz="2500" spc="-65"/>
              <a:t> </a:t>
            </a:r>
            <a:r>
              <a:rPr dirty="0" sz="2500" spc="-25"/>
              <a:t>Wee,</a:t>
            </a:r>
            <a:r>
              <a:rPr dirty="0" sz="2500" spc="-60"/>
              <a:t> </a:t>
            </a:r>
            <a:r>
              <a:rPr dirty="0" sz="2500" spc="-85"/>
              <a:t>Tze</a:t>
            </a:r>
            <a:r>
              <a:rPr dirty="0" sz="2500" spc="-55"/>
              <a:t> </a:t>
            </a:r>
            <a:r>
              <a:rPr dirty="0" sz="2500" spc="-60"/>
              <a:t>Kwang</a:t>
            </a:r>
            <a:r>
              <a:rPr dirty="0" sz="2500" spc="-80"/>
              <a:t> </a:t>
            </a:r>
            <a:r>
              <a:rPr dirty="0" sz="2500" spc="-10"/>
              <a:t>Leong)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8337550" y="642863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2440" y="1780032"/>
            <a:ext cx="7885430" cy="4401820"/>
            <a:chOff x="472440" y="1780032"/>
            <a:chExt cx="7885430" cy="44018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" y="1780032"/>
              <a:ext cx="6595871" cy="35874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599" y="4828032"/>
              <a:ext cx="2033016" cy="1353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Janina Beigel</dc:creator>
  <dc:title>PowerPoint-Präsentation</dc:title>
  <dcterms:created xsi:type="dcterms:W3CDTF">2024-03-23T20:10:26Z</dcterms:created>
  <dcterms:modified xsi:type="dcterms:W3CDTF">2024-03-23T20:10:26Z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2020-11-18T00:00:00Z</vt:filetime>
  </property>
  <property fmtid="{D5CDD505-2E9C-101B-9397-08002B2CF9AE}" pid="3" name="Creator">
    <vt:lpwstr>Microsoft® PowerPoint® für Microsoft 365</vt:lpwstr>
  </property>
  <property fmtid="{D5CDD505-2E9C-101B-9397-08002B2CF9AE}" pid="4" name="LastSaved">
    <vt:filetime>2024-03-23T00:00:00Z</vt:filetime>
  </property>
  <property fmtid="{D5CDD505-2E9C-101B-9397-08002B2CF9AE}" pid="5" name="Producer">
    <vt:lpwstr>3-Heights(TM) PDF Security Shell 4.8.25.2 (http://www.pdf-tools.com)</vt:lpwstr>
  </property>
</Properties>
</file>