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1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21" autoAdjust="0"/>
    <p:restoredTop sz="90385" autoAdjust="0"/>
  </p:normalViewPr>
  <p:slideViewPr>
    <p:cSldViewPr>
      <p:cViewPr>
        <p:scale>
          <a:sx n="90" d="100"/>
          <a:sy n="90" d="100"/>
        </p:scale>
        <p:origin x="-1976" y="-1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26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55F13-B018-4F41-9F45-6A197D0AC0E2}" type="doc">
      <dgm:prSet loTypeId="urn:microsoft.com/office/officeart/2005/8/layout/cycle3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96138D0D-200D-A345-91FF-5D4F452927E1}">
      <dgm:prSet phldrT="[Text]"/>
      <dgm:spPr>
        <a:solidFill>
          <a:schemeClr val="accent4">
            <a:lumMod val="95000"/>
            <a:lumOff val="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de-DE" b="1" dirty="0"/>
            <a:t>Fokusvereinbarung</a:t>
          </a:r>
          <a:endParaRPr lang="de-DE" dirty="0"/>
        </a:p>
      </dgm:t>
    </dgm:pt>
    <dgm:pt modelId="{DA84D283-0D68-C64C-9C78-9987791BFBED}" type="parTrans" cxnId="{67D62117-0929-A146-9783-E4E4A55850F2}">
      <dgm:prSet/>
      <dgm:spPr/>
      <dgm:t>
        <a:bodyPr/>
        <a:lstStyle/>
        <a:p>
          <a:endParaRPr lang="de-DE"/>
        </a:p>
      </dgm:t>
    </dgm:pt>
    <dgm:pt modelId="{784430C0-0C7D-4E4F-9230-0F92D70CE913}" type="sibTrans" cxnId="{67D62117-0929-A146-9783-E4E4A55850F2}">
      <dgm:prSet/>
      <dgm:spPr/>
      <dgm:t>
        <a:bodyPr/>
        <a:lstStyle/>
        <a:p>
          <a:endParaRPr lang="de-DE"/>
        </a:p>
      </dgm:t>
    </dgm:pt>
    <dgm:pt modelId="{AEE4247F-DB73-BD45-8BCD-83CB250D1D55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de-DE" b="1" dirty="0"/>
            <a:t>Auswertung/Besprechung</a:t>
          </a:r>
          <a:endParaRPr lang="de-DE" dirty="0"/>
        </a:p>
      </dgm:t>
    </dgm:pt>
    <dgm:pt modelId="{C0EF1E2F-3E21-6241-847C-49955FA7B032}" type="parTrans" cxnId="{712226C3-7FE4-E444-B641-5737F8FB03ED}">
      <dgm:prSet/>
      <dgm:spPr/>
      <dgm:t>
        <a:bodyPr/>
        <a:lstStyle/>
        <a:p>
          <a:endParaRPr lang="de-DE"/>
        </a:p>
      </dgm:t>
    </dgm:pt>
    <dgm:pt modelId="{130B5CA1-66C3-FD4C-B8FF-1B1331D490C5}" type="sibTrans" cxnId="{712226C3-7FE4-E444-B641-5737F8FB03ED}">
      <dgm:prSet/>
      <dgm:spPr/>
      <dgm:t>
        <a:bodyPr/>
        <a:lstStyle/>
        <a:p>
          <a:endParaRPr lang="de-DE"/>
        </a:p>
      </dgm:t>
    </dgm:pt>
    <dgm:pt modelId="{01FCAA26-A427-C744-94D3-12D9ABAE7A9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/>
            <a:t>Ziele vereinbaren</a:t>
          </a:r>
          <a:endParaRPr lang="de-DE" dirty="0"/>
        </a:p>
      </dgm:t>
    </dgm:pt>
    <dgm:pt modelId="{B170174B-12FB-504B-8D5F-055ED5C5EC70}" type="parTrans" cxnId="{B8CFEFAE-A10C-D043-B0AA-53FA6A68B605}">
      <dgm:prSet/>
      <dgm:spPr/>
      <dgm:t>
        <a:bodyPr/>
        <a:lstStyle/>
        <a:p>
          <a:endParaRPr lang="de-DE"/>
        </a:p>
      </dgm:t>
    </dgm:pt>
    <dgm:pt modelId="{33239265-18A0-9D47-973A-A218442D64F0}" type="sibTrans" cxnId="{B8CFEFAE-A10C-D043-B0AA-53FA6A68B605}">
      <dgm:prSet/>
      <dgm:spPr/>
      <dgm:t>
        <a:bodyPr/>
        <a:lstStyle/>
        <a:p>
          <a:endParaRPr lang="de-DE"/>
        </a:p>
      </dgm:t>
    </dgm:pt>
    <dgm:pt modelId="{7CDC3ADF-F218-AC4E-A4AD-CF19EE237ACC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b="1" dirty="0"/>
            <a:t>Umsetzung von Maßnahmen</a:t>
          </a:r>
          <a:endParaRPr lang="de-DE" dirty="0"/>
        </a:p>
      </dgm:t>
    </dgm:pt>
    <dgm:pt modelId="{9A2F9E57-17AA-BD46-8CBE-6D0462BE1828}" type="parTrans" cxnId="{A5B460AE-FCF1-054E-9435-814AF826468D}">
      <dgm:prSet/>
      <dgm:spPr/>
      <dgm:t>
        <a:bodyPr/>
        <a:lstStyle/>
        <a:p>
          <a:endParaRPr lang="de-DE"/>
        </a:p>
      </dgm:t>
    </dgm:pt>
    <dgm:pt modelId="{F2B97E1E-F686-C049-95B7-EC653ADF0F89}" type="sibTrans" cxnId="{A5B460AE-FCF1-054E-9435-814AF826468D}">
      <dgm:prSet/>
      <dgm:spPr/>
      <dgm:t>
        <a:bodyPr/>
        <a:lstStyle/>
        <a:p>
          <a:endParaRPr lang="de-DE"/>
        </a:p>
      </dgm:t>
    </dgm:pt>
    <dgm:pt modelId="{3914315C-18F0-EC49-866C-0E869486EC58}">
      <dgm:prSet phldrT="[Text]"/>
      <dgm:spPr/>
      <dgm:t>
        <a:bodyPr/>
        <a:lstStyle/>
        <a:p>
          <a:r>
            <a:rPr lang="de-DE" b="1" dirty="0">
              <a:solidFill>
                <a:schemeClr val="tx1"/>
              </a:solidFill>
            </a:rPr>
            <a:t>Evaluation der Hospitation</a:t>
          </a:r>
          <a:endParaRPr lang="de-DE" dirty="0">
            <a:solidFill>
              <a:schemeClr val="tx1"/>
            </a:solidFill>
          </a:endParaRPr>
        </a:p>
      </dgm:t>
    </dgm:pt>
    <dgm:pt modelId="{452BF87E-8988-5E47-ABED-25CC3C2FB0F0}" type="parTrans" cxnId="{736B933E-86CE-BB42-8914-2F348C25AF6A}">
      <dgm:prSet/>
      <dgm:spPr/>
      <dgm:t>
        <a:bodyPr/>
        <a:lstStyle/>
        <a:p>
          <a:endParaRPr lang="de-DE"/>
        </a:p>
      </dgm:t>
    </dgm:pt>
    <dgm:pt modelId="{17D48DF0-82D7-3246-A3EA-E0B1322277EC}" type="sibTrans" cxnId="{736B933E-86CE-BB42-8914-2F348C25AF6A}">
      <dgm:prSet/>
      <dgm:spPr/>
      <dgm:t>
        <a:bodyPr/>
        <a:lstStyle/>
        <a:p>
          <a:endParaRPr lang="de-DE"/>
        </a:p>
      </dgm:t>
    </dgm:pt>
    <dgm:pt modelId="{C63E2EBB-8404-1F4A-95BD-3B60DDA03D50}">
      <dgm:prSet/>
      <dgm:spPr>
        <a:solidFill>
          <a:schemeClr val="bg2">
            <a:lumMod val="75000"/>
            <a:lumOff val="25000"/>
          </a:schemeClr>
        </a:solidFill>
      </dgm:spPr>
      <dgm:t>
        <a:bodyPr/>
        <a:lstStyle/>
        <a:p>
          <a:r>
            <a:rPr lang="de-DE" b="1" dirty="0"/>
            <a:t>Beobachtung/ Datenerhebung</a:t>
          </a:r>
          <a:endParaRPr lang="de-DE" dirty="0"/>
        </a:p>
      </dgm:t>
    </dgm:pt>
    <dgm:pt modelId="{D02E047E-02C0-1642-BDCD-16BFB68513F5}" type="parTrans" cxnId="{A98A4BAF-25D9-2944-9A23-72ECFE0427C1}">
      <dgm:prSet/>
      <dgm:spPr/>
      <dgm:t>
        <a:bodyPr/>
        <a:lstStyle/>
        <a:p>
          <a:endParaRPr lang="de-DE"/>
        </a:p>
      </dgm:t>
    </dgm:pt>
    <dgm:pt modelId="{07B1A785-656B-E541-BE17-95F7C5197552}" type="sibTrans" cxnId="{A98A4BAF-25D9-2944-9A23-72ECFE0427C1}">
      <dgm:prSet/>
      <dgm:spPr/>
      <dgm:t>
        <a:bodyPr/>
        <a:lstStyle/>
        <a:p>
          <a:endParaRPr lang="de-DE"/>
        </a:p>
      </dgm:t>
    </dgm:pt>
    <dgm:pt modelId="{C49AF0D8-0BFA-DC49-8B5B-53DD2B60CE68}">
      <dgm:prSet/>
      <dgm:spPr>
        <a:solidFill>
          <a:schemeClr val="accent4">
            <a:lumMod val="85000"/>
            <a:lumOff val="15000"/>
          </a:schemeClr>
        </a:solidFill>
      </dgm:spPr>
      <dgm:t>
        <a:bodyPr/>
        <a:lstStyle/>
        <a:p>
          <a:r>
            <a:rPr lang="de-DE" b="1" dirty="0"/>
            <a:t>Auswahl des Instruments</a:t>
          </a:r>
          <a:endParaRPr lang="de-DE" dirty="0"/>
        </a:p>
      </dgm:t>
    </dgm:pt>
    <dgm:pt modelId="{BFD15E6A-91AC-7A43-A56C-7AF1FD3C9497}" type="parTrans" cxnId="{3179005D-0FB3-6545-BCC5-48E14518932F}">
      <dgm:prSet/>
      <dgm:spPr/>
      <dgm:t>
        <a:bodyPr/>
        <a:lstStyle/>
        <a:p>
          <a:endParaRPr lang="de-DE"/>
        </a:p>
      </dgm:t>
    </dgm:pt>
    <dgm:pt modelId="{CD17E890-6FBE-2344-9AB3-8E6DBD6CE2AE}" type="sibTrans" cxnId="{3179005D-0FB3-6545-BCC5-48E14518932F}">
      <dgm:prSet/>
      <dgm:spPr/>
      <dgm:t>
        <a:bodyPr/>
        <a:lstStyle/>
        <a:p>
          <a:endParaRPr lang="de-DE"/>
        </a:p>
      </dgm:t>
    </dgm:pt>
    <dgm:pt modelId="{41FADD4A-4C64-AD40-99D8-2069A3C7BD1F}" type="pres">
      <dgm:prSet presAssocID="{ED255F13-B018-4F41-9F45-6A197D0AC0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D4D51C5-1BDD-2B43-ADE5-27C7A78FF8F2}" type="pres">
      <dgm:prSet presAssocID="{ED255F13-B018-4F41-9F45-6A197D0AC0E2}" presName="cycle" presStyleCnt="0"/>
      <dgm:spPr/>
    </dgm:pt>
    <dgm:pt modelId="{04F383E4-9070-0340-9D06-E1D4889F613B}" type="pres">
      <dgm:prSet presAssocID="{96138D0D-200D-A345-91FF-5D4F452927E1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BFB19B-921C-3440-A062-622BF710629B}" type="pres">
      <dgm:prSet presAssocID="{784430C0-0C7D-4E4F-9230-0F92D70CE913}" presName="sibTransFirstNode" presStyleLbl="bgShp" presStyleIdx="0" presStyleCnt="1"/>
      <dgm:spPr/>
      <dgm:t>
        <a:bodyPr/>
        <a:lstStyle/>
        <a:p>
          <a:endParaRPr lang="de-DE"/>
        </a:p>
      </dgm:t>
    </dgm:pt>
    <dgm:pt modelId="{1D2346D4-70C7-4544-8DBF-0A203260B5DC}" type="pres">
      <dgm:prSet presAssocID="{C49AF0D8-0BFA-DC49-8B5B-53DD2B60CE68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F504AD-893F-AF4F-9525-74818141E91E}" type="pres">
      <dgm:prSet presAssocID="{C63E2EBB-8404-1F4A-95BD-3B60DDA03D50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8D9B34-C8A8-E64D-A3A5-17FE13DB4D03}" type="pres">
      <dgm:prSet presAssocID="{AEE4247F-DB73-BD45-8BCD-83CB250D1D55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4B0DF4-8D77-F846-82CB-8BC50A35D930}" type="pres">
      <dgm:prSet presAssocID="{01FCAA26-A427-C744-94D3-12D9ABAE7A92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4E21E11-3E1F-4746-BFC7-C02A731FC463}" type="pres">
      <dgm:prSet presAssocID="{7CDC3ADF-F218-AC4E-A4AD-CF19EE237ACC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843C33-35BE-CF46-94F7-1FD216143E93}" type="pres">
      <dgm:prSet presAssocID="{3914315C-18F0-EC49-866C-0E869486EC58}" presName="nodeFollowingNodes" presStyleLbl="node1" presStyleIdx="6" presStyleCnt="7" custRadScaleRad="99901" custRadScaleInc="-6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F42F529-1AF5-5E40-9669-DF5BD58F8480}" type="presOf" srcId="{784430C0-0C7D-4E4F-9230-0F92D70CE913}" destId="{87BFB19B-921C-3440-A062-622BF710629B}" srcOrd="0" destOrd="0" presId="urn:microsoft.com/office/officeart/2005/8/layout/cycle3"/>
    <dgm:cxn modelId="{2C2AD765-BF3E-014B-85CF-B0BBB160AD19}" type="presOf" srcId="{96138D0D-200D-A345-91FF-5D4F452927E1}" destId="{04F383E4-9070-0340-9D06-E1D4889F613B}" srcOrd="0" destOrd="0" presId="urn:microsoft.com/office/officeart/2005/8/layout/cycle3"/>
    <dgm:cxn modelId="{736B933E-86CE-BB42-8914-2F348C25AF6A}" srcId="{ED255F13-B018-4F41-9F45-6A197D0AC0E2}" destId="{3914315C-18F0-EC49-866C-0E869486EC58}" srcOrd="6" destOrd="0" parTransId="{452BF87E-8988-5E47-ABED-25CC3C2FB0F0}" sibTransId="{17D48DF0-82D7-3246-A3EA-E0B1322277EC}"/>
    <dgm:cxn modelId="{3179005D-0FB3-6545-BCC5-48E14518932F}" srcId="{ED255F13-B018-4F41-9F45-6A197D0AC0E2}" destId="{C49AF0D8-0BFA-DC49-8B5B-53DD2B60CE68}" srcOrd="1" destOrd="0" parTransId="{BFD15E6A-91AC-7A43-A56C-7AF1FD3C9497}" sibTransId="{CD17E890-6FBE-2344-9AB3-8E6DBD6CE2AE}"/>
    <dgm:cxn modelId="{613F9036-3F10-D04D-A73F-0324A9ED2462}" type="presOf" srcId="{01FCAA26-A427-C744-94D3-12D9ABAE7A92}" destId="{D34B0DF4-8D77-F846-82CB-8BC50A35D930}" srcOrd="0" destOrd="0" presId="urn:microsoft.com/office/officeart/2005/8/layout/cycle3"/>
    <dgm:cxn modelId="{0D54F3E7-64EC-B742-94EA-8FA718C923AF}" type="presOf" srcId="{3914315C-18F0-EC49-866C-0E869486EC58}" destId="{83843C33-35BE-CF46-94F7-1FD216143E93}" srcOrd="0" destOrd="0" presId="urn:microsoft.com/office/officeart/2005/8/layout/cycle3"/>
    <dgm:cxn modelId="{511A9D6B-78D4-0E46-99AF-72F62B812CB4}" type="presOf" srcId="{ED255F13-B018-4F41-9F45-6A197D0AC0E2}" destId="{41FADD4A-4C64-AD40-99D8-2069A3C7BD1F}" srcOrd="0" destOrd="0" presId="urn:microsoft.com/office/officeart/2005/8/layout/cycle3"/>
    <dgm:cxn modelId="{A5B460AE-FCF1-054E-9435-814AF826468D}" srcId="{ED255F13-B018-4F41-9F45-6A197D0AC0E2}" destId="{7CDC3ADF-F218-AC4E-A4AD-CF19EE237ACC}" srcOrd="5" destOrd="0" parTransId="{9A2F9E57-17AA-BD46-8CBE-6D0462BE1828}" sibTransId="{F2B97E1E-F686-C049-95B7-EC653ADF0F89}"/>
    <dgm:cxn modelId="{BC6E2C42-91AB-6D49-9640-D5E404F83563}" type="presOf" srcId="{C49AF0D8-0BFA-DC49-8B5B-53DD2B60CE68}" destId="{1D2346D4-70C7-4544-8DBF-0A203260B5DC}" srcOrd="0" destOrd="0" presId="urn:microsoft.com/office/officeart/2005/8/layout/cycle3"/>
    <dgm:cxn modelId="{67D62117-0929-A146-9783-E4E4A55850F2}" srcId="{ED255F13-B018-4F41-9F45-6A197D0AC0E2}" destId="{96138D0D-200D-A345-91FF-5D4F452927E1}" srcOrd="0" destOrd="0" parTransId="{DA84D283-0D68-C64C-9C78-9987791BFBED}" sibTransId="{784430C0-0C7D-4E4F-9230-0F92D70CE913}"/>
    <dgm:cxn modelId="{E21F51CE-4491-4D46-9CCA-529232855641}" type="presOf" srcId="{C63E2EBB-8404-1F4A-95BD-3B60DDA03D50}" destId="{5EF504AD-893F-AF4F-9525-74818141E91E}" srcOrd="0" destOrd="0" presId="urn:microsoft.com/office/officeart/2005/8/layout/cycle3"/>
    <dgm:cxn modelId="{712226C3-7FE4-E444-B641-5737F8FB03ED}" srcId="{ED255F13-B018-4F41-9F45-6A197D0AC0E2}" destId="{AEE4247F-DB73-BD45-8BCD-83CB250D1D55}" srcOrd="3" destOrd="0" parTransId="{C0EF1E2F-3E21-6241-847C-49955FA7B032}" sibTransId="{130B5CA1-66C3-FD4C-B8FF-1B1331D490C5}"/>
    <dgm:cxn modelId="{B8CFEFAE-A10C-D043-B0AA-53FA6A68B605}" srcId="{ED255F13-B018-4F41-9F45-6A197D0AC0E2}" destId="{01FCAA26-A427-C744-94D3-12D9ABAE7A92}" srcOrd="4" destOrd="0" parTransId="{B170174B-12FB-504B-8D5F-055ED5C5EC70}" sibTransId="{33239265-18A0-9D47-973A-A218442D64F0}"/>
    <dgm:cxn modelId="{F717D5C9-4F1C-6C49-95C3-61BF96151539}" type="presOf" srcId="{7CDC3ADF-F218-AC4E-A4AD-CF19EE237ACC}" destId="{B4E21E11-3E1F-4746-BFC7-C02A731FC463}" srcOrd="0" destOrd="0" presId="urn:microsoft.com/office/officeart/2005/8/layout/cycle3"/>
    <dgm:cxn modelId="{7C75D42B-6C35-4346-BE5B-B22E7BD0F35D}" type="presOf" srcId="{AEE4247F-DB73-BD45-8BCD-83CB250D1D55}" destId="{978D9B34-C8A8-E64D-A3A5-17FE13DB4D03}" srcOrd="0" destOrd="0" presId="urn:microsoft.com/office/officeart/2005/8/layout/cycle3"/>
    <dgm:cxn modelId="{A98A4BAF-25D9-2944-9A23-72ECFE0427C1}" srcId="{ED255F13-B018-4F41-9F45-6A197D0AC0E2}" destId="{C63E2EBB-8404-1F4A-95BD-3B60DDA03D50}" srcOrd="2" destOrd="0" parTransId="{D02E047E-02C0-1642-BDCD-16BFB68513F5}" sibTransId="{07B1A785-656B-E541-BE17-95F7C5197552}"/>
    <dgm:cxn modelId="{19EE0E48-2841-534D-826D-93A3EA3D45D0}" type="presParOf" srcId="{41FADD4A-4C64-AD40-99D8-2069A3C7BD1F}" destId="{4D4D51C5-1BDD-2B43-ADE5-27C7A78FF8F2}" srcOrd="0" destOrd="0" presId="urn:microsoft.com/office/officeart/2005/8/layout/cycle3"/>
    <dgm:cxn modelId="{C694D52F-CBC9-8A48-BCF6-D6A3419E519A}" type="presParOf" srcId="{4D4D51C5-1BDD-2B43-ADE5-27C7A78FF8F2}" destId="{04F383E4-9070-0340-9D06-E1D4889F613B}" srcOrd="0" destOrd="0" presId="urn:microsoft.com/office/officeart/2005/8/layout/cycle3"/>
    <dgm:cxn modelId="{3A676326-5474-694A-A1F7-66FA0ED6DF0A}" type="presParOf" srcId="{4D4D51C5-1BDD-2B43-ADE5-27C7A78FF8F2}" destId="{87BFB19B-921C-3440-A062-622BF710629B}" srcOrd="1" destOrd="0" presId="urn:microsoft.com/office/officeart/2005/8/layout/cycle3"/>
    <dgm:cxn modelId="{72167801-A0EA-AA46-9CA8-D49EA1516BE2}" type="presParOf" srcId="{4D4D51C5-1BDD-2B43-ADE5-27C7A78FF8F2}" destId="{1D2346D4-70C7-4544-8DBF-0A203260B5DC}" srcOrd="2" destOrd="0" presId="urn:microsoft.com/office/officeart/2005/8/layout/cycle3"/>
    <dgm:cxn modelId="{A95B2E7C-7563-3747-A54F-407F9D211691}" type="presParOf" srcId="{4D4D51C5-1BDD-2B43-ADE5-27C7A78FF8F2}" destId="{5EF504AD-893F-AF4F-9525-74818141E91E}" srcOrd="3" destOrd="0" presId="urn:microsoft.com/office/officeart/2005/8/layout/cycle3"/>
    <dgm:cxn modelId="{C056D311-4B43-0447-A9B3-2DFE7E9D49AA}" type="presParOf" srcId="{4D4D51C5-1BDD-2B43-ADE5-27C7A78FF8F2}" destId="{978D9B34-C8A8-E64D-A3A5-17FE13DB4D03}" srcOrd="4" destOrd="0" presId="urn:microsoft.com/office/officeart/2005/8/layout/cycle3"/>
    <dgm:cxn modelId="{11B98291-EAAC-BB4F-BF84-7813D8ED68D0}" type="presParOf" srcId="{4D4D51C5-1BDD-2B43-ADE5-27C7A78FF8F2}" destId="{D34B0DF4-8D77-F846-82CB-8BC50A35D930}" srcOrd="5" destOrd="0" presId="urn:microsoft.com/office/officeart/2005/8/layout/cycle3"/>
    <dgm:cxn modelId="{B08DE7B9-EA1C-1746-8C4E-D4C3AFEBC087}" type="presParOf" srcId="{4D4D51C5-1BDD-2B43-ADE5-27C7A78FF8F2}" destId="{B4E21E11-3E1F-4746-BFC7-C02A731FC463}" srcOrd="6" destOrd="0" presId="urn:microsoft.com/office/officeart/2005/8/layout/cycle3"/>
    <dgm:cxn modelId="{C206ADBA-FE4C-044E-90BE-64B3D02899AB}" type="presParOf" srcId="{4D4D51C5-1BDD-2B43-ADE5-27C7A78FF8F2}" destId="{83843C33-35BE-CF46-94F7-1FD216143E9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255F13-B018-4F41-9F45-6A197D0AC0E2}" type="doc">
      <dgm:prSet loTypeId="urn:microsoft.com/office/officeart/2005/8/layout/cycle3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96138D0D-200D-A345-91FF-5D4F452927E1}">
      <dgm:prSet phldrT="[Text]" custT="1"/>
      <dgm:spPr>
        <a:solidFill>
          <a:schemeClr val="accent4">
            <a:lumMod val="95000"/>
            <a:lumOff val="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de-DE" sz="1400" b="1" dirty="0"/>
            <a:t>Unterrichtssequenz gemeinsam planen</a:t>
          </a:r>
          <a:endParaRPr lang="de-DE" sz="1400" dirty="0"/>
        </a:p>
      </dgm:t>
    </dgm:pt>
    <dgm:pt modelId="{DA84D283-0D68-C64C-9C78-9987791BFBED}" type="parTrans" cxnId="{67D62117-0929-A146-9783-E4E4A55850F2}">
      <dgm:prSet/>
      <dgm:spPr/>
      <dgm:t>
        <a:bodyPr/>
        <a:lstStyle/>
        <a:p>
          <a:endParaRPr lang="de-DE"/>
        </a:p>
      </dgm:t>
    </dgm:pt>
    <dgm:pt modelId="{784430C0-0C7D-4E4F-9230-0F92D70CE913}" type="sibTrans" cxnId="{67D62117-0929-A146-9783-E4E4A55850F2}">
      <dgm:prSet/>
      <dgm:spPr/>
      <dgm:t>
        <a:bodyPr/>
        <a:lstStyle/>
        <a:p>
          <a:endParaRPr lang="de-DE"/>
        </a:p>
      </dgm:t>
    </dgm:pt>
    <dgm:pt modelId="{AEE4247F-DB73-BD45-8BCD-83CB250D1D55}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de-DE" b="1" dirty="0"/>
            <a:t>Auswertung/Besprechung</a:t>
          </a:r>
          <a:endParaRPr lang="de-DE" dirty="0"/>
        </a:p>
      </dgm:t>
    </dgm:pt>
    <dgm:pt modelId="{C0EF1E2F-3E21-6241-847C-49955FA7B032}" type="parTrans" cxnId="{712226C3-7FE4-E444-B641-5737F8FB03ED}">
      <dgm:prSet/>
      <dgm:spPr/>
      <dgm:t>
        <a:bodyPr/>
        <a:lstStyle/>
        <a:p>
          <a:endParaRPr lang="de-DE"/>
        </a:p>
      </dgm:t>
    </dgm:pt>
    <dgm:pt modelId="{130B5CA1-66C3-FD4C-B8FF-1B1331D490C5}" type="sibTrans" cxnId="{712226C3-7FE4-E444-B641-5737F8FB03ED}">
      <dgm:prSet/>
      <dgm:spPr/>
      <dgm:t>
        <a:bodyPr/>
        <a:lstStyle/>
        <a:p>
          <a:endParaRPr lang="de-DE"/>
        </a:p>
      </dgm:t>
    </dgm:pt>
    <dgm:pt modelId="{01FCAA26-A427-C744-94D3-12D9ABAE7A9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de-DE" b="1" dirty="0"/>
            <a:t>Veränderungen verabreden</a:t>
          </a:r>
          <a:endParaRPr lang="de-DE" dirty="0"/>
        </a:p>
      </dgm:t>
    </dgm:pt>
    <dgm:pt modelId="{B170174B-12FB-504B-8D5F-055ED5C5EC70}" type="parTrans" cxnId="{B8CFEFAE-A10C-D043-B0AA-53FA6A68B605}">
      <dgm:prSet/>
      <dgm:spPr/>
      <dgm:t>
        <a:bodyPr/>
        <a:lstStyle/>
        <a:p>
          <a:endParaRPr lang="de-DE"/>
        </a:p>
      </dgm:t>
    </dgm:pt>
    <dgm:pt modelId="{33239265-18A0-9D47-973A-A218442D64F0}" type="sibTrans" cxnId="{B8CFEFAE-A10C-D043-B0AA-53FA6A68B605}">
      <dgm:prSet/>
      <dgm:spPr/>
      <dgm:t>
        <a:bodyPr/>
        <a:lstStyle/>
        <a:p>
          <a:endParaRPr lang="de-DE"/>
        </a:p>
      </dgm:t>
    </dgm:pt>
    <dgm:pt modelId="{7CDC3ADF-F218-AC4E-A4AD-CF19EE237ACC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b="1" dirty="0"/>
            <a:t>Veränderungen umsetzen</a:t>
          </a:r>
          <a:endParaRPr lang="de-DE" dirty="0"/>
        </a:p>
      </dgm:t>
    </dgm:pt>
    <dgm:pt modelId="{9A2F9E57-17AA-BD46-8CBE-6D0462BE1828}" type="parTrans" cxnId="{A5B460AE-FCF1-054E-9435-814AF826468D}">
      <dgm:prSet/>
      <dgm:spPr/>
      <dgm:t>
        <a:bodyPr/>
        <a:lstStyle/>
        <a:p>
          <a:endParaRPr lang="de-DE"/>
        </a:p>
      </dgm:t>
    </dgm:pt>
    <dgm:pt modelId="{F2B97E1E-F686-C049-95B7-EC653ADF0F89}" type="sibTrans" cxnId="{A5B460AE-FCF1-054E-9435-814AF826468D}">
      <dgm:prSet/>
      <dgm:spPr/>
      <dgm:t>
        <a:bodyPr/>
        <a:lstStyle/>
        <a:p>
          <a:endParaRPr lang="de-DE"/>
        </a:p>
      </dgm:t>
    </dgm:pt>
    <dgm:pt modelId="{3914315C-18F0-EC49-866C-0E869486EC58}">
      <dgm:prSet phldrT="[Text]"/>
      <dgm:spPr/>
      <dgm:t>
        <a:bodyPr/>
        <a:lstStyle/>
        <a:p>
          <a:r>
            <a:rPr lang="de-DE" b="1" dirty="0">
              <a:solidFill>
                <a:schemeClr val="tx1"/>
              </a:solidFill>
            </a:rPr>
            <a:t>Ergebnisse dokumentieren</a:t>
          </a:r>
          <a:endParaRPr lang="de-DE" dirty="0">
            <a:solidFill>
              <a:schemeClr val="tx1"/>
            </a:solidFill>
          </a:endParaRPr>
        </a:p>
      </dgm:t>
    </dgm:pt>
    <dgm:pt modelId="{452BF87E-8988-5E47-ABED-25CC3C2FB0F0}" type="parTrans" cxnId="{736B933E-86CE-BB42-8914-2F348C25AF6A}">
      <dgm:prSet/>
      <dgm:spPr/>
      <dgm:t>
        <a:bodyPr/>
        <a:lstStyle/>
        <a:p>
          <a:endParaRPr lang="de-DE"/>
        </a:p>
      </dgm:t>
    </dgm:pt>
    <dgm:pt modelId="{17D48DF0-82D7-3246-A3EA-E0B1322277EC}" type="sibTrans" cxnId="{736B933E-86CE-BB42-8914-2F348C25AF6A}">
      <dgm:prSet/>
      <dgm:spPr/>
      <dgm:t>
        <a:bodyPr/>
        <a:lstStyle/>
        <a:p>
          <a:endParaRPr lang="de-DE"/>
        </a:p>
      </dgm:t>
    </dgm:pt>
    <dgm:pt modelId="{C63E2EBB-8404-1F4A-95BD-3B60DDA03D50}">
      <dgm:prSet/>
      <dgm:spPr>
        <a:solidFill>
          <a:schemeClr val="bg2">
            <a:lumMod val="75000"/>
            <a:lumOff val="25000"/>
          </a:schemeClr>
        </a:solidFill>
      </dgm:spPr>
      <dgm:t>
        <a:bodyPr/>
        <a:lstStyle/>
        <a:p>
          <a:r>
            <a:rPr lang="de-DE" b="1" dirty="0"/>
            <a:t>Beobachtung/ Datenerhebung</a:t>
          </a:r>
          <a:endParaRPr lang="de-DE" dirty="0"/>
        </a:p>
      </dgm:t>
    </dgm:pt>
    <dgm:pt modelId="{D02E047E-02C0-1642-BDCD-16BFB68513F5}" type="parTrans" cxnId="{A98A4BAF-25D9-2944-9A23-72ECFE0427C1}">
      <dgm:prSet/>
      <dgm:spPr/>
      <dgm:t>
        <a:bodyPr/>
        <a:lstStyle/>
        <a:p>
          <a:endParaRPr lang="de-DE"/>
        </a:p>
      </dgm:t>
    </dgm:pt>
    <dgm:pt modelId="{07B1A785-656B-E541-BE17-95F7C5197552}" type="sibTrans" cxnId="{A98A4BAF-25D9-2944-9A23-72ECFE0427C1}">
      <dgm:prSet/>
      <dgm:spPr/>
      <dgm:t>
        <a:bodyPr/>
        <a:lstStyle/>
        <a:p>
          <a:endParaRPr lang="de-DE"/>
        </a:p>
      </dgm:t>
    </dgm:pt>
    <dgm:pt modelId="{C49AF0D8-0BFA-DC49-8B5B-53DD2B60CE68}">
      <dgm:prSet custT="1"/>
      <dgm:spPr>
        <a:solidFill>
          <a:schemeClr val="accent4">
            <a:lumMod val="85000"/>
            <a:lumOff val="15000"/>
          </a:schemeClr>
        </a:solidFill>
      </dgm:spPr>
      <dgm:t>
        <a:bodyPr/>
        <a:lstStyle/>
        <a:p>
          <a:r>
            <a:rPr lang="de-DE" sz="1400" b="1" dirty="0"/>
            <a:t>Beobachtungs-indikatoren entwickeln</a:t>
          </a:r>
          <a:endParaRPr lang="de-DE" sz="1400" dirty="0"/>
        </a:p>
      </dgm:t>
    </dgm:pt>
    <dgm:pt modelId="{BFD15E6A-91AC-7A43-A56C-7AF1FD3C9497}" type="parTrans" cxnId="{3179005D-0FB3-6545-BCC5-48E14518932F}">
      <dgm:prSet/>
      <dgm:spPr/>
      <dgm:t>
        <a:bodyPr/>
        <a:lstStyle/>
        <a:p>
          <a:endParaRPr lang="de-DE"/>
        </a:p>
      </dgm:t>
    </dgm:pt>
    <dgm:pt modelId="{CD17E890-6FBE-2344-9AB3-8E6DBD6CE2AE}" type="sibTrans" cxnId="{3179005D-0FB3-6545-BCC5-48E14518932F}">
      <dgm:prSet/>
      <dgm:spPr/>
      <dgm:t>
        <a:bodyPr/>
        <a:lstStyle/>
        <a:p>
          <a:endParaRPr lang="de-DE"/>
        </a:p>
      </dgm:t>
    </dgm:pt>
    <dgm:pt modelId="{41FADD4A-4C64-AD40-99D8-2069A3C7BD1F}" type="pres">
      <dgm:prSet presAssocID="{ED255F13-B018-4F41-9F45-6A197D0AC0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D4D51C5-1BDD-2B43-ADE5-27C7A78FF8F2}" type="pres">
      <dgm:prSet presAssocID="{ED255F13-B018-4F41-9F45-6A197D0AC0E2}" presName="cycle" presStyleCnt="0"/>
      <dgm:spPr/>
    </dgm:pt>
    <dgm:pt modelId="{04F383E4-9070-0340-9D06-E1D4889F613B}" type="pres">
      <dgm:prSet presAssocID="{96138D0D-200D-A345-91FF-5D4F452927E1}" presName="nodeFirstNode" presStyleLbl="node1" presStyleIdx="0" presStyleCnt="7" custScaleX="10861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BFB19B-921C-3440-A062-622BF710629B}" type="pres">
      <dgm:prSet presAssocID="{784430C0-0C7D-4E4F-9230-0F92D70CE913}" presName="sibTransFirstNode" presStyleLbl="bgShp" presStyleIdx="0" presStyleCnt="1"/>
      <dgm:spPr/>
      <dgm:t>
        <a:bodyPr/>
        <a:lstStyle/>
        <a:p>
          <a:endParaRPr lang="de-DE"/>
        </a:p>
      </dgm:t>
    </dgm:pt>
    <dgm:pt modelId="{1D2346D4-70C7-4544-8DBF-0A203260B5DC}" type="pres">
      <dgm:prSet presAssocID="{C49AF0D8-0BFA-DC49-8B5B-53DD2B60CE68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EF504AD-893F-AF4F-9525-74818141E91E}" type="pres">
      <dgm:prSet presAssocID="{C63E2EBB-8404-1F4A-95BD-3B60DDA03D50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8D9B34-C8A8-E64D-A3A5-17FE13DB4D03}" type="pres">
      <dgm:prSet presAssocID="{AEE4247F-DB73-BD45-8BCD-83CB250D1D55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4B0DF4-8D77-F846-82CB-8BC50A35D930}" type="pres">
      <dgm:prSet presAssocID="{01FCAA26-A427-C744-94D3-12D9ABAE7A92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4E21E11-3E1F-4746-BFC7-C02A731FC463}" type="pres">
      <dgm:prSet presAssocID="{7CDC3ADF-F218-AC4E-A4AD-CF19EE237ACC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3843C33-35BE-CF46-94F7-1FD216143E93}" type="pres">
      <dgm:prSet presAssocID="{3914315C-18F0-EC49-866C-0E869486EC58}" presName="nodeFollowingNodes" presStyleLbl="node1" presStyleIdx="6" presStyleCnt="7" custRadScaleRad="99901" custRadScaleInc="-6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CB4C3A9-3DAF-E94D-BDE3-286EFA6FE3DA}" type="presOf" srcId="{784430C0-0C7D-4E4F-9230-0F92D70CE913}" destId="{87BFB19B-921C-3440-A062-622BF710629B}" srcOrd="0" destOrd="0" presId="urn:microsoft.com/office/officeart/2005/8/layout/cycle3"/>
    <dgm:cxn modelId="{B8CFEFAE-A10C-D043-B0AA-53FA6A68B605}" srcId="{ED255F13-B018-4F41-9F45-6A197D0AC0E2}" destId="{01FCAA26-A427-C744-94D3-12D9ABAE7A92}" srcOrd="4" destOrd="0" parTransId="{B170174B-12FB-504B-8D5F-055ED5C5EC70}" sibTransId="{33239265-18A0-9D47-973A-A218442D64F0}"/>
    <dgm:cxn modelId="{3179005D-0FB3-6545-BCC5-48E14518932F}" srcId="{ED255F13-B018-4F41-9F45-6A197D0AC0E2}" destId="{C49AF0D8-0BFA-DC49-8B5B-53DD2B60CE68}" srcOrd="1" destOrd="0" parTransId="{BFD15E6A-91AC-7A43-A56C-7AF1FD3C9497}" sibTransId="{CD17E890-6FBE-2344-9AB3-8E6DBD6CE2AE}"/>
    <dgm:cxn modelId="{B17B6017-02B4-954E-8301-E05937BCF269}" type="presOf" srcId="{C63E2EBB-8404-1F4A-95BD-3B60DDA03D50}" destId="{5EF504AD-893F-AF4F-9525-74818141E91E}" srcOrd="0" destOrd="0" presId="urn:microsoft.com/office/officeart/2005/8/layout/cycle3"/>
    <dgm:cxn modelId="{736B933E-86CE-BB42-8914-2F348C25AF6A}" srcId="{ED255F13-B018-4F41-9F45-6A197D0AC0E2}" destId="{3914315C-18F0-EC49-866C-0E869486EC58}" srcOrd="6" destOrd="0" parTransId="{452BF87E-8988-5E47-ABED-25CC3C2FB0F0}" sibTransId="{17D48DF0-82D7-3246-A3EA-E0B1322277EC}"/>
    <dgm:cxn modelId="{712226C3-7FE4-E444-B641-5737F8FB03ED}" srcId="{ED255F13-B018-4F41-9F45-6A197D0AC0E2}" destId="{AEE4247F-DB73-BD45-8BCD-83CB250D1D55}" srcOrd="3" destOrd="0" parTransId="{C0EF1E2F-3E21-6241-847C-49955FA7B032}" sibTransId="{130B5CA1-66C3-FD4C-B8FF-1B1331D490C5}"/>
    <dgm:cxn modelId="{A5B460AE-FCF1-054E-9435-814AF826468D}" srcId="{ED255F13-B018-4F41-9F45-6A197D0AC0E2}" destId="{7CDC3ADF-F218-AC4E-A4AD-CF19EE237ACC}" srcOrd="5" destOrd="0" parTransId="{9A2F9E57-17AA-BD46-8CBE-6D0462BE1828}" sibTransId="{F2B97E1E-F686-C049-95B7-EC653ADF0F89}"/>
    <dgm:cxn modelId="{9EF301F0-881F-D245-9F41-25DADEAD9C4A}" type="presOf" srcId="{3914315C-18F0-EC49-866C-0E869486EC58}" destId="{83843C33-35BE-CF46-94F7-1FD216143E93}" srcOrd="0" destOrd="0" presId="urn:microsoft.com/office/officeart/2005/8/layout/cycle3"/>
    <dgm:cxn modelId="{32C8FDF1-DA20-3945-9E00-61836413E177}" type="presOf" srcId="{01FCAA26-A427-C744-94D3-12D9ABAE7A92}" destId="{D34B0DF4-8D77-F846-82CB-8BC50A35D930}" srcOrd="0" destOrd="0" presId="urn:microsoft.com/office/officeart/2005/8/layout/cycle3"/>
    <dgm:cxn modelId="{67D62117-0929-A146-9783-E4E4A55850F2}" srcId="{ED255F13-B018-4F41-9F45-6A197D0AC0E2}" destId="{96138D0D-200D-A345-91FF-5D4F452927E1}" srcOrd="0" destOrd="0" parTransId="{DA84D283-0D68-C64C-9C78-9987791BFBED}" sibTransId="{784430C0-0C7D-4E4F-9230-0F92D70CE913}"/>
    <dgm:cxn modelId="{A98A4BAF-25D9-2944-9A23-72ECFE0427C1}" srcId="{ED255F13-B018-4F41-9F45-6A197D0AC0E2}" destId="{C63E2EBB-8404-1F4A-95BD-3B60DDA03D50}" srcOrd="2" destOrd="0" parTransId="{D02E047E-02C0-1642-BDCD-16BFB68513F5}" sibTransId="{07B1A785-656B-E541-BE17-95F7C5197552}"/>
    <dgm:cxn modelId="{121EBAD8-B3E6-134C-9B55-38636A9BC1D2}" type="presOf" srcId="{C49AF0D8-0BFA-DC49-8B5B-53DD2B60CE68}" destId="{1D2346D4-70C7-4544-8DBF-0A203260B5DC}" srcOrd="0" destOrd="0" presId="urn:microsoft.com/office/officeart/2005/8/layout/cycle3"/>
    <dgm:cxn modelId="{0793E159-5F36-5B46-9E08-8AD931C9044C}" type="presOf" srcId="{AEE4247F-DB73-BD45-8BCD-83CB250D1D55}" destId="{978D9B34-C8A8-E64D-A3A5-17FE13DB4D03}" srcOrd="0" destOrd="0" presId="urn:microsoft.com/office/officeart/2005/8/layout/cycle3"/>
    <dgm:cxn modelId="{700888CF-A29E-FA4C-9353-94EB545C6DDE}" type="presOf" srcId="{ED255F13-B018-4F41-9F45-6A197D0AC0E2}" destId="{41FADD4A-4C64-AD40-99D8-2069A3C7BD1F}" srcOrd="0" destOrd="0" presId="urn:microsoft.com/office/officeart/2005/8/layout/cycle3"/>
    <dgm:cxn modelId="{AE5215E5-5EC9-C843-828B-B2EE35E73001}" type="presOf" srcId="{96138D0D-200D-A345-91FF-5D4F452927E1}" destId="{04F383E4-9070-0340-9D06-E1D4889F613B}" srcOrd="0" destOrd="0" presId="urn:microsoft.com/office/officeart/2005/8/layout/cycle3"/>
    <dgm:cxn modelId="{4612E4F6-8386-924B-9834-C5CE6059D74B}" type="presOf" srcId="{7CDC3ADF-F218-AC4E-A4AD-CF19EE237ACC}" destId="{B4E21E11-3E1F-4746-BFC7-C02A731FC463}" srcOrd="0" destOrd="0" presId="urn:microsoft.com/office/officeart/2005/8/layout/cycle3"/>
    <dgm:cxn modelId="{89FD4E85-079C-224D-9A17-C09AB1F4870E}" type="presParOf" srcId="{41FADD4A-4C64-AD40-99D8-2069A3C7BD1F}" destId="{4D4D51C5-1BDD-2B43-ADE5-27C7A78FF8F2}" srcOrd="0" destOrd="0" presId="urn:microsoft.com/office/officeart/2005/8/layout/cycle3"/>
    <dgm:cxn modelId="{80844BD5-EBAF-BE48-B63B-D07799A2B623}" type="presParOf" srcId="{4D4D51C5-1BDD-2B43-ADE5-27C7A78FF8F2}" destId="{04F383E4-9070-0340-9D06-E1D4889F613B}" srcOrd="0" destOrd="0" presId="urn:microsoft.com/office/officeart/2005/8/layout/cycle3"/>
    <dgm:cxn modelId="{1D2C2751-B5E8-B74B-B1E6-EE6D9563C0B1}" type="presParOf" srcId="{4D4D51C5-1BDD-2B43-ADE5-27C7A78FF8F2}" destId="{87BFB19B-921C-3440-A062-622BF710629B}" srcOrd="1" destOrd="0" presId="urn:microsoft.com/office/officeart/2005/8/layout/cycle3"/>
    <dgm:cxn modelId="{55E3CB8B-95EF-5A45-8E37-B49EDE7757EC}" type="presParOf" srcId="{4D4D51C5-1BDD-2B43-ADE5-27C7A78FF8F2}" destId="{1D2346D4-70C7-4544-8DBF-0A203260B5DC}" srcOrd="2" destOrd="0" presId="urn:microsoft.com/office/officeart/2005/8/layout/cycle3"/>
    <dgm:cxn modelId="{B8C515D3-9B70-BA44-BDC7-ECCBD1E45297}" type="presParOf" srcId="{4D4D51C5-1BDD-2B43-ADE5-27C7A78FF8F2}" destId="{5EF504AD-893F-AF4F-9525-74818141E91E}" srcOrd="3" destOrd="0" presId="urn:microsoft.com/office/officeart/2005/8/layout/cycle3"/>
    <dgm:cxn modelId="{558A1266-7C43-B04E-BDC8-2BEAB669217D}" type="presParOf" srcId="{4D4D51C5-1BDD-2B43-ADE5-27C7A78FF8F2}" destId="{978D9B34-C8A8-E64D-A3A5-17FE13DB4D03}" srcOrd="4" destOrd="0" presId="urn:microsoft.com/office/officeart/2005/8/layout/cycle3"/>
    <dgm:cxn modelId="{5A6DCC85-6146-2940-9A9B-02BA1242F9B4}" type="presParOf" srcId="{4D4D51C5-1BDD-2B43-ADE5-27C7A78FF8F2}" destId="{D34B0DF4-8D77-F846-82CB-8BC50A35D930}" srcOrd="5" destOrd="0" presId="urn:microsoft.com/office/officeart/2005/8/layout/cycle3"/>
    <dgm:cxn modelId="{CFEC71CC-806D-5346-AECE-271600472501}" type="presParOf" srcId="{4D4D51C5-1BDD-2B43-ADE5-27C7A78FF8F2}" destId="{B4E21E11-3E1F-4746-BFC7-C02A731FC463}" srcOrd="6" destOrd="0" presId="urn:microsoft.com/office/officeart/2005/8/layout/cycle3"/>
    <dgm:cxn modelId="{92EA9F98-8783-4A4A-B36A-29CE41CF61A2}" type="presParOf" srcId="{4D4D51C5-1BDD-2B43-ADE5-27C7A78FF8F2}" destId="{83843C33-35BE-CF46-94F7-1FD216143E9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FB19B-921C-3440-A062-622BF710629B}">
      <dsp:nvSpPr>
        <dsp:cNvPr id="0" name=""/>
        <dsp:cNvSpPr/>
      </dsp:nvSpPr>
      <dsp:spPr>
        <a:xfrm>
          <a:off x="1533324" y="-38740"/>
          <a:ext cx="5848750" cy="5848750"/>
        </a:xfrm>
        <a:prstGeom prst="circularArrow">
          <a:avLst>
            <a:gd name="adj1" fmla="val 5544"/>
            <a:gd name="adj2" fmla="val 330680"/>
            <a:gd name="adj3" fmla="val 14496498"/>
            <a:gd name="adj4" fmla="val 16961265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F383E4-9070-0340-9D06-E1D4889F613B}">
      <dsp:nvSpPr>
        <dsp:cNvPr id="0" name=""/>
        <dsp:cNvSpPr/>
      </dsp:nvSpPr>
      <dsp:spPr>
        <a:xfrm>
          <a:off x="3534816" y="20"/>
          <a:ext cx="1845766" cy="922883"/>
        </a:xfrm>
        <a:prstGeom prst="roundRect">
          <a:avLst/>
        </a:prstGeom>
        <a:solidFill>
          <a:schemeClr val="accent4">
            <a:lumMod val="95000"/>
            <a:lumOff val="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/>
            <a:t>Fokusvereinbarung</a:t>
          </a:r>
          <a:endParaRPr lang="de-DE" sz="1300" kern="1200" dirty="0"/>
        </a:p>
      </dsp:txBody>
      <dsp:txXfrm>
        <a:off x="3579867" y="45071"/>
        <a:ext cx="1755664" cy="832781"/>
      </dsp:txXfrm>
    </dsp:sp>
    <dsp:sp modelId="{1D2346D4-70C7-4544-8DBF-0A203260B5DC}">
      <dsp:nvSpPr>
        <dsp:cNvPr id="0" name=""/>
        <dsp:cNvSpPr/>
      </dsp:nvSpPr>
      <dsp:spPr>
        <a:xfrm>
          <a:off x="5484811" y="939088"/>
          <a:ext cx="1845766" cy="922883"/>
        </a:xfrm>
        <a:prstGeom prst="roundRect">
          <a:avLst/>
        </a:prstGeom>
        <a:solidFill>
          <a:schemeClr val="accent4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/>
            <a:t>Auswahl des Instruments</a:t>
          </a:r>
          <a:endParaRPr lang="de-DE" sz="1300" kern="1200" dirty="0"/>
        </a:p>
      </dsp:txBody>
      <dsp:txXfrm>
        <a:off x="5529862" y="984139"/>
        <a:ext cx="1755664" cy="832781"/>
      </dsp:txXfrm>
    </dsp:sp>
    <dsp:sp modelId="{5EF504AD-893F-AF4F-9525-74818141E91E}">
      <dsp:nvSpPr>
        <dsp:cNvPr id="0" name=""/>
        <dsp:cNvSpPr/>
      </dsp:nvSpPr>
      <dsp:spPr>
        <a:xfrm>
          <a:off x="5966420" y="3049154"/>
          <a:ext cx="1845766" cy="922883"/>
        </a:xfrm>
        <a:prstGeom prst="roundRect">
          <a:avLst/>
        </a:prstGeom>
        <a:solidFill>
          <a:schemeClr val="bg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/>
            <a:t>Beobachtung/ Datenerhebung</a:t>
          </a:r>
          <a:endParaRPr lang="de-DE" sz="1300" kern="1200" dirty="0"/>
        </a:p>
      </dsp:txBody>
      <dsp:txXfrm>
        <a:off x="6011471" y="3094205"/>
        <a:ext cx="1755664" cy="832781"/>
      </dsp:txXfrm>
    </dsp:sp>
    <dsp:sp modelId="{978D9B34-C8A8-E64D-A3A5-17FE13DB4D03}">
      <dsp:nvSpPr>
        <dsp:cNvPr id="0" name=""/>
        <dsp:cNvSpPr/>
      </dsp:nvSpPr>
      <dsp:spPr>
        <a:xfrm>
          <a:off x="4616982" y="4741296"/>
          <a:ext cx="1845766" cy="922883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/>
            <a:t>Auswertung/Besprechung</a:t>
          </a:r>
          <a:endParaRPr lang="de-DE" sz="1300" kern="1200" dirty="0"/>
        </a:p>
      </dsp:txBody>
      <dsp:txXfrm>
        <a:off x="4662033" y="4786347"/>
        <a:ext cx="1755664" cy="832781"/>
      </dsp:txXfrm>
    </dsp:sp>
    <dsp:sp modelId="{D34B0DF4-8D77-F846-82CB-8BC50A35D930}">
      <dsp:nvSpPr>
        <dsp:cNvPr id="0" name=""/>
        <dsp:cNvSpPr/>
      </dsp:nvSpPr>
      <dsp:spPr>
        <a:xfrm>
          <a:off x="2452651" y="4741296"/>
          <a:ext cx="1845766" cy="922883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/>
            <a:t>Ziele vereinbaren</a:t>
          </a:r>
          <a:endParaRPr lang="de-DE" sz="1300" kern="1200" dirty="0"/>
        </a:p>
      </dsp:txBody>
      <dsp:txXfrm>
        <a:off x="2497702" y="4786347"/>
        <a:ext cx="1755664" cy="832781"/>
      </dsp:txXfrm>
    </dsp:sp>
    <dsp:sp modelId="{B4E21E11-3E1F-4746-BFC7-C02A731FC463}">
      <dsp:nvSpPr>
        <dsp:cNvPr id="0" name=""/>
        <dsp:cNvSpPr/>
      </dsp:nvSpPr>
      <dsp:spPr>
        <a:xfrm>
          <a:off x="1103213" y="3049154"/>
          <a:ext cx="1845766" cy="922883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/>
            <a:t>Umsetzung von Maßnahmen</a:t>
          </a:r>
          <a:endParaRPr lang="de-DE" sz="1300" kern="1200" dirty="0"/>
        </a:p>
      </dsp:txBody>
      <dsp:txXfrm>
        <a:off x="1148264" y="3094205"/>
        <a:ext cx="1755664" cy="832781"/>
      </dsp:txXfrm>
    </dsp:sp>
    <dsp:sp modelId="{83843C33-35BE-CF46-94F7-1FD216143E93}">
      <dsp:nvSpPr>
        <dsp:cNvPr id="0" name=""/>
        <dsp:cNvSpPr/>
      </dsp:nvSpPr>
      <dsp:spPr>
        <a:xfrm>
          <a:off x="1578253" y="951345"/>
          <a:ext cx="1845766" cy="922883"/>
        </a:xfrm>
        <a:prstGeom prst="roundRect">
          <a:avLst/>
        </a:prstGeom>
        <a:gradFill rotWithShape="0">
          <a:gsLst>
            <a:gs pos="0">
              <a:schemeClr val="accent4">
                <a:hueOff val="9234786"/>
                <a:satOff val="68317"/>
                <a:lumOff val="80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9234786"/>
                <a:satOff val="68317"/>
                <a:lumOff val="80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b="1" kern="1200" dirty="0">
              <a:solidFill>
                <a:schemeClr val="tx1"/>
              </a:solidFill>
            </a:rPr>
            <a:t>Evaluation der Hospitation</a:t>
          </a:r>
          <a:endParaRPr lang="de-DE" sz="1300" kern="1200" dirty="0">
            <a:solidFill>
              <a:schemeClr val="tx1"/>
            </a:solidFill>
          </a:endParaRPr>
        </a:p>
      </dsp:txBody>
      <dsp:txXfrm>
        <a:off x="1623304" y="996396"/>
        <a:ext cx="1755664" cy="83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FB19B-921C-3440-A062-622BF710629B}">
      <dsp:nvSpPr>
        <dsp:cNvPr id="0" name=""/>
        <dsp:cNvSpPr/>
      </dsp:nvSpPr>
      <dsp:spPr>
        <a:xfrm>
          <a:off x="1533324" y="-70505"/>
          <a:ext cx="5848750" cy="5848750"/>
        </a:xfrm>
        <a:prstGeom prst="circularArrow">
          <a:avLst>
            <a:gd name="adj1" fmla="val 5544"/>
            <a:gd name="adj2" fmla="val 330680"/>
            <a:gd name="adj3" fmla="val 14372536"/>
            <a:gd name="adj4" fmla="val 17032565"/>
            <a:gd name="adj5" fmla="val 575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F383E4-9070-0340-9D06-E1D4889F613B}">
      <dsp:nvSpPr>
        <dsp:cNvPr id="0" name=""/>
        <dsp:cNvSpPr/>
      </dsp:nvSpPr>
      <dsp:spPr>
        <a:xfrm>
          <a:off x="3455347" y="20"/>
          <a:ext cx="2004705" cy="922883"/>
        </a:xfrm>
        <a:prstGeom prst="roundRect">
          <a:avLst/>
        </a:prstGeom>
        <a:solidFill>
          <a:schemeClr val="accent4">
            <a:lumMod val="95000"/>
            <a:lumOff val="5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/>
            <a:t>Unterrichtssequenz gemeinsam planen</a:t>
          </a:r>
          <a:endParaRPr lang="de-DE" sz="1400" kern="1200" dirty="0"/>
        </a:p>
      </dsp:txBody>
      <dsp:txXfrm>
        <a:off x="3500398" y="45071"/>
        <a:ext cx="1914603" cy="832781"/>
      </dsp:txXfrm>
    </dsp:sp>
    <dsp:sp modelId="{1D2346D4-70C7-4544-8DBF-0A203260B5DC}">
      <dsp:nvSpPr>
        <dsp:cNvPr id="0" name=""/>
        <dsp:cNvSpPr/>
      </dsp:nvSpPr>
      <dsp:spPr>
        <a:xfrm>
          <a:off x="5484811" y="939088"/>
          <a:ext cx="1845766" cy="922883"/>
        </a:xfrm>
        <a:prstGeom prst="roundRect">
          <a:avLst/>
        </a:prstGeom>
        <a:solidFill>
          <a:schemeClr val="accent4">
            <a:lumMod val="85000"/>
            <a:lumOff val="1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/>
            <a:t>Beobachtungs-indikatoren entwickeln</a:t>
          </a:r>
          <a:endParaRPr lang="de-DE" sz="1400" kern="1200" dirty="0"/>
        </a:p>
      </dsp:txBody>
      <dsp:txXfrm>
        <a:off x="5529862" y="984139"/>
        <a:ext cx="1755664" cy="832781"/>
      </dsp:txXfrm>
    </dsp:sp>
    <dsp:sp modelId="{5EF504AD-893F-AF4F-9525-74818141E91E}">
      <dsp:nvSpPr>
        <dsp:cNvPr id="0" name=""/>
        <dsp:cNvSpPr/>
      </dsp:nvSpPr>
      <dsp:spPr>
        <a:xfrm>
          <a:off x="5966420" y="3049154"/>
          <a:ext cx="1845766" cy="922883"/>
        </a:xfrm>
        <a:prstGeom prst="roundRect">
          <a:avLst/>
        </a:prstGeom>
        <a:solidFill>
          <a:schemeClr val="bg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Beobachtung/ Datenerhebung</a:t>
          </a:r>
          <a:endParaRPr lang="de-DE" sz="1600" kern="1200" dirty="0"/>
        </a:p>
      </dsp:txBody>
      <dsp:txXfrm>
        <a:off x="6011471" y="3094205"/>
        <a:ext cx="1755664" cy="832781"/>
      </dsp:txXfrm>
    </dsp:sp>
    <dsp:sp modelId="{978D9B34-C8A8-E64D-A3A5-17FE13DB4D03}">
      <dsp:nvSpPr>
        <dsp:cNvPr id="0" name=""/>
        <dsp:cNvSpPr/>
      </dsp:nvSpPr>
      <dsp:spPr>
        <a:xfrm>
          <a:off x="4616982" y="4741296"/>
          <a:ext cx="1845766" cy="922883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Auswertung/Besprechung</a:t>
          </a:r>
          <a:endParaRPr lang="de-DE" sz="1600" kern="1200" dirty="0"/>
        </a:p>
      </dsp:txBody>
      <dsp:txXfrm>
        <a:off x="4662033" y="4786347"/>
        <a:ext cx="1755664" cy="832781"/>
      </dsp:txXfrm>
    </dsp:sp>
    <dsp:sp modelId="{D34B0DF4-8D77-F846-82CB-8BC50A35D930}">
      <dsp:nvSpPr>
        <dsp:cNvPr id="0" name=""/>
        <dsp:cNvSpPr/>
      </dsp:nvSpPr>
      <dsp:spPr>
        <a:xfrm>
          <a:off x="2452651" y="4741296"/>
          <a:ext cx="1845766" cy="922883"/>
        </a:xfrm>
        <a:prstGeom prst="round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Veränderungen verabreden</a:t>
          </a:r>
          <a:endParaRPr lang="de-DE" sz="1600" kern="1200" dirty="0"/>
        </a:p>
      </dsp:txBody>
      <dsp:txXfrm>
        <a:off x="2497702" y="4786347"/>
        <a:ext cx="1755664" cy="832781"/>
      </dsp:txXfrm>
    </dsp:sp>
    <dsp:sp modelId="{B4E21E11-3E1F-4746-BFC7-C02A731FC463}">
      <dsp:nvSpPr>
        <dsp:cNvPr id="0" name=""/>
        <dsp:cNvSpPr/>
      </dsp:nvSpPr>
      <dsp:spPr>
        <a:xfrm>
          <a:off x="1103213" y="3049154"/>
          <a:ext cx="1845766" cy="922883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/>
            <a:t>Veränderungen umsetzen</a:t>
          </a:r>
          <a:endParaRPr lang="de-DE" sz="1600" kern="1200" dirty="0"/>
        </a:p>
      </dsp:txBody>
      <dsp:txXfrm>
        <a:off x="1148264" y="3094205"/>
        <a:ext cx="1755664" cy="832781"/>
      </dsp:txXfrm>
    </dsp:sp>
    <dsp:sp modelId="{83843C33-35BE-CF46-94F7-1FD216143E93}">
      <dsp:nvSpPr>
        <dsp:cNvPr id="0" name=""/>
        <dsp:cNvSpPr/>
      </dsp:nvSpPr>
      <dsp:spPr>
        <a:xfrm>
          <a:off x="1578253" y="951345"/>
          <a:ext cx="1845766" cy="922883"/>
        </a:xfrm>
        <a:prstGeom prst="roundRect">
          <a:avLst/>
        </a:prstGeom>
        <a:gradFill rotWithShape="0">
          <a:gsLst>
            <a:gs pos="0">
              <a:schemeClr val="accent4">
                <a:hueOff val="9234786"/>
                <a:satOff val="68317"/>
                <a:lumOff val="80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9234786"/>
                <a:satOff val="68317"/>
                <a:lumOff val="80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>
              <a:solidFill>
                <a:schemeClr val="tx1"/>
              </a:solidFill>
            </a:rPr>
            <a:t>Ergebnisse dokumentieren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1623304" y="996396"/>
        <a:ext cx="1755664" cy="83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587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03" y="2"/>
            <a:ext cx="2945587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40DCD-3FF0-C340-9EE1-794DD57E1374}" type="datetime1">
              <a:rPr lang="de-DE"/>
              <a:pPr/>
              <a:t>04.03.20</a:t>
            </a:fld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045"/>
            <a:ext cx="2945587" cy="4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03" y="9432045"/>
            <a:ext cx="2945587" cy="4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858432-9A33-5F47-BDC6-2DAB3B97E96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5587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03" y="2"/>
            <a:ext cx="2945587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41C4F8-51AB-4B4C-AB03-243C4B903451}" type="datetime1">
              <a:rPr lang="de-DE"/>
              <a:pPr/>
              <a:t>04.03.20</a:t>
            </a:fld>
            <a:endParaRPr lang="de-DE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34" y="4716023"/>
            <a:ext cx="5439010" cy="446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045"/>
            <a:ext cx="2945587" cy="4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03" y="9432045"/>
            <a:ext cx="2945587" cy="4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8" tIns="46385" rIns="92768" bIns="463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C69AB5-E7C5-B14C-905D-16E48E8F6D6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73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59350" cy="3721100"/>
          </a:xfrm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24022-352C-7D49-A0B8-6639A7160679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333" y="4716023"/>
            <a:ext cx="5439010" cy="44679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E83A3-8B3B-D049-ABE3-33C8442139AC}" type="slidenum">
              <a:rPr lang="de-DE"/>
              <a:pPr/>
              <a:t>5</a:t>
            </a:fld>
            <a:endParaRPr lang="de-DE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EE5F3B-F962-CF4E-9F8B-78E0FBDF3A7C}" type="slidenum">
              <a:rPr lang="de-DE" sz="1200"/>
              <a:pPr eaLnBrk="1" hangingPunct="1"/>
              <a:t>11</a:t>
            </a:fld>
            <a:endParaRPr lang="de-DE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8CE9F-58D5-9342-B4F5-9450AABD3D1C}" type="slidenum">
              <a:rPr lang="de-DE"/>
              <a:pPr/>
              <a:t>12</a:t>
            </a:fld>
            <a:endParaRPr lang="de-DE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31060-9707-B849-A0B2-A64DCD6F32CE}" type="slidenum">
              <a:rPr lang="de-DE"/>
              <a:pPr/>
              <a:t>13</a:t>
            </a:fld>
            <a:endParaRPr lang="de-DE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>
              <a:latin typeface="Arial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8483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848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lvl="0"/>
            <a:endParaRPr lang="de-D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/>
          <a:p>
            <a:pPr lvl="0"/>
            <a:endParaRPr lang="de-DE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855791"/>
            <a:ext cx="4038600" cy="21859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855791"/>
            <a:ext cx="4038600" cy="218598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57200" y="4194178"/>
            <a:ext cx="8229600" cy="21875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jpeg"/><Relationship Id="rId21" Type="http://schemas.openxmlformats.org/officeDocument/2006/relationships/image" Target="NULL" TargetMode="External"/><Relationship Id="rId22" Type="http://schemas.openxmlformats.org/officeDocument/2006/relationships/image" Target="../media/image3.png"/><Relationship Id="rId23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 18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4283969" y="32346"/>
            <a:ext cx="1021607" cy="6882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0178" name="Rectangle 2"/>
          <p:cNvSpPr>
            <a:spLocks noChangeArrowheads="1"/>
          </p:cNvSpPr>
          <p:nvPr userDrawn="1"/>
        </p:nvSpPr>
        <p:spPr bwMode="auto">
          <a:xfrm>
            <a:off x="0" y="1"/>
            <a:ext cx="8100392" cy="692150"/>
          </a:xfrm>
          <a:prstGeom prst="rect">
            <a:avLst/>
          </a:prstGeom>
          <a:gradFill rotWithShape="1">
            <a:gsLst>
              <a:gs pos="0">
                <a:srgbClr val="FFFF00">
                  <a:alpha val="91000"/>
                </a:srgbClr>
              </a:gs>
              <a:gs pos="50000">
                <a:schemeClr val="bg1"/>
              </a:gs>
              <a:gs pos="100000">
                <a:srgbClr val="FFFF00">
                  <a:alpha val="91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-107" charset="0"/>
              <a:ea typeface="ＭＳ Ｐゴシック" pitchFamily="-107" charset="-128"/>
              <a:cs typeface="+mn-cs"/>
            </a:endParaRPr>
          </a:p>
        </p:txBody>
      </p:sp>
      <p:sp>
        <p:nvSpPr>
          <p:cNvPr id="1029" name="Rectangle 3"/>
          <p:cNvSpPr>
            <a:spLocks noChangeArrowheads="1"/>
          </p:cNvSpPr>
          <p:nvPr userDrawn="1"/>
        </p:nvSpPr>
        <p:spPr bwMode="auto">
          <a:xfrm rot="10800000">
            <a:off x="0" y="1"/>
            <a:ext cx="9144000" cy="692696"/>
          </a:xfrm>
          <a:prstGeom prst="rect">
            <a:avLst/>
          </a:prstGeom>
          <a:gradFill rotWithShape="1">
            <a:gsLst>
              <a:gs pos="0">
                <a:srgbClr val="FFFF00">
                  <a:alpha val="46999"/>
                </a:srgbClr>
              </a:gs>
              <a:gs pos="100000">
                <a:srgbClr val="FFFFFF"/>
              </a:gs>
            </a:gsLst>
            <a:lin ang="0" scaled="1"/>
          </a:gradFill>
          <a:ln w="3175" cap="rnd">
            <a:noFill/>
            <a:prstDash val="sysDot"/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de-DE"/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0" y="6527803"/>
            <a:ext cx="9144000" cy="369332"/>
          </a:xfrm>
          <a:prstGeom prst="rect">
            <a:avLst/>
          </a:prstGeom>
          <a:solidFill>
            <a:srgbClr val="FFFF00">
              <a:alpha val="56862"/>
            </a:srgb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b="1">
              <a:solidFill>
                <a:schemeClr val="bg1"/>
              </a:solidFill>
              <a:cs typeface="+mn-cs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 userDrawn="1"/>
        </p:nvSpPr>
        <p:spPr bwMode="auto">
          <a:xfrm>
            <a:off x="8872538" y="6643688"/>
            <a:ext cx="271463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sz="800">
              <a:latin typeface="Tahoma" pitchFamily="34" charset="0"/>
              <a:cs typeface="+mn-cs"/>
            </a:endParaRPr>
          </a:p>
        </p:txBody>
      </p:sp>
      <p:sp>
        <p:nvSpPr>
          <p:cNvPr id="1032" name="Text Box 6"/>
          <p:cNvSpPr txBox="1">
            <a:spLocks noChangeArrowheads="1"/>
          </p:cNvSpPr>
          <p:nvPr userDrawn="1"/>
        </p:nvSpPr>
        <p:spPr bwMode="auto">
          <a:xfrm>
            <a:off x="8959850" y="6643688"/>
            <a:ext cx="184666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de-DE" sz="800">
              <a:latin typeface="Tahoma" pitchFamily="34" charset="0"/>
              <a:cs typeface="+mn-cs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 userDrawn="1"/>
        </p:nvSpPr>
        <p:spPr bwMode="auto">
          <a:xfrm>
            <a:off x="5724128" y="116632"/>
            <a:ext cx="24482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 i="1" dirty="0">
                <a:solidFill>
                  <a:srgbClr val="0000FF"/>
                </a:solidFill>
              </a:rPr>
              <a:t>Gesellschaft</a:t>
            </a:r>
            <a:r>
              <a:rPr lang="de-DE" sz="1000" b="1" i="1" baseline="0" dirty="0">
                <a:solidFill>
                  <a:srgbClr val="0000FF"/>
                </a:solidFill>
              </a:rPr>
              <a:t> für wissenschaftliche</a:t>
            </a:r>
            <a:endParaRPr lang="de-DE" sz="1000" dirty="0">
              <a:solidFill>
                <a:srgbClr val="0000FF"/>
              </a:solidFill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 userDrawn="1"/>
        </p:nvSpPr>
        <p:spPr bwMode="auto">
          <a:xfrm>
            <a:off x="6300192" y="332656"/>
            <a:ext cx="1872208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b="1" i="1" dirty="0">
                <a:solidFill>
                  <a:srgbClr val="0000FF"/>
                </a:solidFill>
              </a:rPr>
              <a:t>Beratung und Evaluation</a:t>
            </a:r>
          </a:p>
        </p:txBody>
      </p:sp>
      <p:sp>
        <p:nvSpPr>
          <p:cNvPr id="50186" name="Rectangle 10"/>
          <p:cNvSpPr>
            <a:spLocks noChangeArrowheads="1"/>
          </p:cNvSpPr>
          <p:nvPr userDrawn="1"/>
        </p:nvSpPr>
        <p:spPr bwMode="auto">
          <a:xfrm>
            <a:off x="0" y="692153"/>
            <a:ext cx="9144000" cy="73025"/>
          </a:xfrm>
          <a:prstGeom prst="rect">
            <a:avLst/>
          </a:prstGeom>
          <a:gradFill rotWithShape="1">
            <a:gsLst>
              <a:gs pos="0">
                <a:schemeClr val="tx1">
                  <a:alpha val="60001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-107" charset="0"/>
              <a:ea typeface="ＭＳ Ｐゴシック" pitchFamily="-107" charset="-128"/>
              <a:cs typeface="+mn-cs"/>
            </a:endParaRPr>
          </a:p>
        </p:txBody>
      </p:sp>
      <p:sp>
        <p:nvSpPr>
          <p:cNvPr id="50191" name="Rectangle 15"/>
          <p:cNvSpPr>
            <a:spLocks noChangeArrowheads="1"/>
          </p:cNvSpPr>
          <p:nvPr userDrawn="1"/>
        </p:nvSpPr>
        <p:spPr bwMode="auto">
          <a:xfrm rot="10800000">
            <a:off x="-1586" y="6488113"/>
            <a:ext cx="9144001" cy="36512"/>
          </a:xfrm>
          <a:prstGeom prst="rect">
            <a:avLst/>
          </a:prstGeom>
          <a:gradFill rotWithShape="1">
            <a:gsLst>
              <a:gs pos="0">
                <a:schemeClr val="tx1">
                  <a:alpha val="41000"/>
                </a:schemeClr>
              </a:gs>
              <a:gs pos="100000">
                <a:schemeClr val="tx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-107" charset="0"/>
              <a:ea typeface="ＭＳ Ｐゴシック" pitchFamily="-107" charset="-128"/>
              <a:cs typeface="+mn-cs"/>
            </a:endParaRPr>
          </a:p>
        </p:txBody>
      </p:sp>
      <p:sp>
        <p:nvSpPr>
          <p:cNvPr id="1039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712"/>
            <a:ext cx="8229600" cy="83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</a:t>
            </a:r>
            <a:r>
              <a:rPr lang="de-DE" dirty="0" err="1"/>
              <a:t>bearbei</a:t>
            </a:r>
            <a:endParaRPr lang="de-DE" dirty="0"/>
          </a:p>
        </p:txBody>
      </p:sp>
      <p:sp>
        <p:nvSpPr>
          <p:cNvPr id="104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57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305802" y="6597652"/>
            <a:ext cx="9636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/>
              <a:t>Folie </a:t>
            </a:r>
            <a:fld id="{8EDBF466-F44C-C449-A99D-58BFA58CB0B8}" type="slidenum">
              <a:rPr lang="de-DE" sz="1000"/>
              <a:pPr>
                <a:spcBef>
                  <a:spcPct val="50000"/>
                </a:spcBef>
              </a:pPr>
              <a:t>‹Nr.›</a:t>
            </a:fld>
            <a:endParaRPr lang="de-DE" sz="1000"/>
          </a:p>
        </p:txBody>
      </p:sp>
      <p:sp>
        <p:nvSpPr>
          <p:cNvPr id="18" name="Textfeld 17"/>
          <p:cNvSpPr txBox="1"/>
          <p:nvPr userDrawn="1"/>
        </p:nvSpPr>
        <p:spPr>
          <a:xfrm>
            <a:off x="0" y="6553201"/>
            <a:ext cx="4724400" cy="276999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z="1200" dirty="0" err="1"/>
              <a:t>Buhren</a:t>
            </a:r>
            <a:r>
              <a:rPr lang="de-DE" sz="1200" dirty="0"/>
              <a:t> 2020</a:t>
            </a:r>
          </a:p>
        </p:txBody>
      </p:sp>
      <p:pic>
        <p:nvPicPr>
          <p:cNvPr id="1045" name="Picture 21" descr="D:\Eigene Bilder\DSHS Logo.jpg"/>
          <p:cNvPicPr>
            <a:picLocks noChangeAspect="1" noChangeArrowheads="1"/>
          </p:cNvPicPr>
          <p:nvPr userDrawn="1"/>
        </p:nvPicPr>
        <p:blipFill>
          <a:blip r:embed="rId20" r:link="rId21"/>
          <a:srcRect/>
          <a:stretch>
            <a:fillRect/>
          </a:stretch>
        </p:blipFill>
        <p:spPr bwMode="auto">
          <a:xfrm>
            <a:off x="228600" y="152402"/>
            <a:ext cx="457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81000" y="228601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de-DE" sz="1000" b="1" dirty="0">
                <a:solidFill>
                  <a:srgbClr val="133C9A"/>
                </a:solidFill>
              </a:rPr>
              <a:t>Deutsche Sporthochschule Köln</a:t>
            </a:r>
            <a:endParaRPr lang="de-DE" sz="1000" dirty="0">
              <a:solidFill>
                <a:srgbClr val="133C9A"/>
              </a:solidFill>
            </a:endParaRP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de-DE" sz="1000" dirty="0">
                <a:solidFill>
                  <a:srgbClr val="133C9A"/>
                </a:solidFill>
              </a:rPr>
              <a:t>Abteilung</a:t>
            </a:r>
            <a:r>
              <a:rPr lang="de-DE" sz="1000" baseline="0" dirty="0">
                <a:solidFill>
                  <a:srgbClr val="133C9A"/>
                </a:solidFill>
              </a:rPr>
              <a:t> </a:t>
            </a:r>
            <a:r>
              <a:rPr lang="de-DE" sz="1000" dirty="0">
                <a:solidFill>
                  <a:srgbClr val="133C9A"/>
                </a:solidFill>
              </a:rPr>
              <a:t>für Schulsport und Schulentwicklung</a:t>
            </a:r>
            <a:r>
              <a:rPr lang="de-DE" sz="1400" dirty="0">
                <a:solidFill>
                  <a:srgbClr val="133C9A"/>
                </a:solidFill>
              </a:rPr>
              <a:t> </a:t>
            </a:r>
          </a:p>
        </p:txBody>
      </p:sp>
      <p:pic>
        <p:nvPicPr>
          <p:cNvPr id="20" name="Bild 19"/>
          <p:cNvPicPr>
            <a:picLocks noChangeAspect="1"/>
          </p:cNvPicPr>
          <p:nvPr userDrawn="1"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4409" y="116632"/>
            <a:ext cx="733033" cy="555884"/>
          </a:xfrm>
          <a:prstGeom prst="rect">
            <a:avLst/>
          </a:prstGeom>
          <a:solidFill>
            <a:srgbClr val="FFFF00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  <p:sldLayoutId id="2147483652" r:id="rId14"/>
    <p:sldLayoutId id="2147483651" r:id="rId15"/>
    <p:sldLayoutId id="2147483650" r:id="rId16"/>
    <p:sldLayoutId id="2147483649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" charset="2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" charset="2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" charset="2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" charset="2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1" charset="2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1295402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de-DE" sz="3200" b="1" smtClean="0"/>
              <a:t>Kollegiales Feedback</a:t>
            </a:r>
            <a:endParaRPr lang="de-DE" sz="3200" b="1" dirty="0"/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de-DE" sz="2000" dirty="0" smtClean="0"/>
              <a:t>Prof</a:t>
            </a:r>
            <a:r>
              <a:rPr lang="de-DE" sz="2000" dirty="0"/>
              <a:t>. Dr. Claus Buhren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de-DE" sz="3200" b="1" dirty="0"/>
          </a:p>
        </p:txBody>
      </p:sp>
      <p:sp>
        <p:nvSpPr>
          <p:cNvPr id="2051" name="Rectangle 5"/>
          <p:cNvSpPr txBox="1">
            <a:spLocks noChangeArrowheads="1"/>
          </p:cNvSpPr>
          <p:nvPr/>
        </p:nvSpPr>
        <p:spPr bwMode="auto">
          <a:xfrm>
            <a:off x="1600200" y="44958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-1" charset="2"/>
              <a:buNone/>
            </a:pPr>
            <a:r>
              <a:rPr lang="de-DE" sz="2800">
                <a:solidFill>
                  <a:schemeClr val="bg1"/>
                </a:solidFill>
                <a:latin typeface="Tahoma" pitchFamily="-1" charset="0"/>
              </a:rPr>
              <a:t>Seminar 1</a:t>
            </a:r>
          </a:p>
          <a:p>
            <a:pPr algn="ctr">
              <a:spcBef>
                <a:spcPct val="20000"/>
              </a:spcBef>
              <a:spcAft>
                <a:spcPts val="2400"/>
              </a:spcAft>
              <a:buClr>
                <a:schemeClr val="folHlink"/>
              </a:buClr>
              <a:buSzPct val="60000"/>
              <a:buFont typeface="Wingdings" pitchFamily="-1" charset="2"/>
              <a:buNone/>
            </a:pPr>
            <a:r>
              <a:rPr lang="de-DE" sz="2800">
                <a:solidFill>
                  <a:schemeClr val="bg1"/>
                </a:solidFill>
                <a:latin typeface="Tahoma" pitchFamily="-1" charset="0"/>
              </a:rPr>
              <a:t>„Grundlagen und Peer Reviews“</a:t>
            </a:r>
          </a:p>
          <a:p>
            <a:pPr algn="ctr">
              <a:spcBef>
                <a:spcPct val="20000"/>
              </a:spcBef>
              <a:spcAft>
                <a:spcPts val="2400"/>
              </a:spcAft>
              <a:buClr>
                <a:schemeClr val="folHlink"/>
              </a:buClr>
              <a:buSzPct val="60000"/>
              <a:buFont typeface="Wingdings" pitchFamily="-1" charset="2"/>
              <a:buNone/>
            </a:pPr>
            <a:r>
              <a:rPr lang="de-DE" sz="2800">
                <a:solidFill>
                  <a:schemeClr val="bg1"/>
                </a:solidFill>
                <a:latin typeface="Tahoma" pitchFamily="-1" charset="0"/>
              </a:rPr>
              <a:t>Programm und Skript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4416428"/>
            <a:ext cx="914400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Beispiel für Beobachtungsbogen 3</a:t>
            </a:r>
          </a:p>
        </p:txBody>
      </p:sp>
      <p:sp>
        <p:nvSpPr>
          <p:cNvPr id="358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5844" name="Bild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8185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Fünf Schritte zum Ablauf eines Feedbacks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Freie Äußerung des Feedbacknehmers</a:t>
            </a:r>
          </a:p>
          <a:p>
            <a:pPr>
              <a:buFont typeface="Arial" charset="0"/>
              <a:buChar char="•"/>
            </a:pPr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Rückmeldung zu Indikatoren</a:t>
            </a:r>
          </a:p>
          <a:p>
            <a:pPr>
              <a:buFont typeface="Arial" charset="0"/>
              <a:buChar char="•"/>
            </a:pPr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Zusammenfassung des Gesprächs</a:t>
            </a:r>
          </a:p>
          <a:p>
            <a:pPr>
              <a:buFont typeface="Arial" charset="0"/>
              <a:buChar char="•"/>
            </a:pPr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Zielvereinbarung</a:t>
            </a:r>
          </a:p>
          <a:p>
            <a:pPr>
              <a:buFont typeface="Arial" charset="0"/>
              <a:buChar char="•"/>
            </a:pPr>
            <a:r>
              <a:rPr lang="de-DE">
                <a:latin typeface="Tahoma" charset="0"/>
                <a:ea typeface="ＭＳ Ｐゴシック" charset="0"/>
                <a:cs typeface="ＭＳ Ｐゴシック" charset="0"/>
              </a:rPr>
              <a:t>Feedback zum Feedback </a:t>
            </a:r>
          </a:p>
          <a:p>
            <a:endParaRPr lang="de-DE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4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229600" cy="1143000"/>
          </a:xfrm>
        </p:spPr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Merkmale eines förderlichen Individualfeedbacks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2725340"/>
          </a:xfrm>
        </p:spPr>
        <p:txBody>
          <a:bodyPr/>
          <a:lstStyle/>
          <a:p>
            <a:pPr>
              <a:buFont typeface="Arial" pitchFamily="-1" charset="0"/>
              <a:buChar char="•"/>
            </a:pPr>
            <a:r>
              <a:rPr lang="de-DE" dirty="0" err="1"/>
              <a:t>Kriteriumsbezogen</a:t>
            </a:r>
            <a:endParaRPr lang="de-DE" dirty="0"/>
          </a:p>
          <a:p>
            <a:pPr>
              <a:buFont typeface="Arial" pitchFamily="-1" charset="0"/>
              <a:buChar char="•"/>
            </a:pPr>
            <a:r>
              <a:rPr lang="de-DE" dirty="0"/>
              <a:t>Ich-Botschaften vermittelnd</a:t>
            </a:r>
          </a:p>
          <a:p>
            <a:pPr>
              <a:buFont typeface="Arial" pitchFamily="-1" charset="0"/>
              <a:buChar char="•"/>
            </a:pPr>
            <a:r>
              <a:rPr lang="de-DE" dirty="0"/>
              <a:t>Selbst-/Fremdwahrnehmung berücksichtigend</a:t>
            </a:r>
          </a:p>
          <a:p>
            <a:pPr>
              <a:buFont typeface="Arial" pitchFamily="-1" charset="0"/>
              <a:buChar char="•"/>
            </a:pPr>
            <a:r>
              <a:rPr lang="de-DE" dirty="0"/>
              <a:t>In Zielvereinbarung mündend</a:t>
            </a:r>
          </a:p>
          <a:p>
            <a:pPr>
              <a:buFont typeface="Arial" pitchFamily="-1" charset="0"/>
              <a:buChar char="•"/>
            </a:pPr>
            <a:r>
              <a:rPr lang="de-DE" dirty="0"/>
              <a:t>Diskurse ermöglichend</a:t>
            </a:r>
          </a:p>
        </p:txBody>
      </p:sp>
    </p:spTree>
    <p:extLst>
      <p:ext uri="{BB962C8B-B14F-4D97-AF65-F5344CB8AC3E}">
        <p14:creationId xmlns:p14="http://schemas.microsoft.com/office/powerpoint/2010/main" val="41650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Feedbackregeln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351712" cy="4114800"/>
          </a:xfrm>
        </p:spPr>
        <p:txBody>
          <a:bodyPr/>
          <a:lstStyle/>
          <a:p>
            <a:pPr>
              <a:buFont typeface="Arial" pitchFamily="-1" charset="0"/>
              <a:buChar char="•"/>
            </a:pPr>
            <a:r>
              <a:rPr lang="de-DE" sz="2800" dirty="0"/>
              <a:t>Objektive Rückmeldungen gibt es nicht</a:t>
            </a:r>
          </a:p>
          <a:p>
            <a:pPr>
              <a:buFont typeface="Arial" pitchFamily="-1" charset="0"/>
              <a:buChar char="•"/>
            </a:pPr>
            <a:r>
              <a:rPr lang="de-DE" sz="2800" dirty="0"/>
              <a:t>Beschreiben - nicht bewerten</a:t>
            </a:r>
          </a:p>
          <a:p>
            <a:pPr>
              <a:buFont typeface="Arial" pitchFamily="-1" charset="0"/>
              <a:buChar char="•"/>
            </a:pPr>
            <a:r>
              <a:rPr lang="de-DE" sz="2800"/>
              <a:t>Positive </a:t>
            </a:r>
            <a:r>
              <a:rPr lang="de-DE" sz="2800" u="sng"/>
              <a:t>und</a:t>
            </a:r>
            <a:r>
              <a:rPr lang="de-DE" sz="2800"/>
              <a:t> kritische Rückmeldung</a:t>
            </a:r>
          </a:p>
          <a:p>
            <a:pPr>
              <a:buFont typeface="Arial" pitchFamily="-1" charset="0"/>
              <a:buChar char="•"/>
            </a:pPr>
            <a:r>
              <a:rPr lang="de-DE" sz="2800" dirty="0"/>
              <a:t>Keine Verallgemeinerungen</a:t>
            </a:r>
          </a:p>
          <a:p>
            <a:pPr>
              <a:buFont typeface="Arial" pitchFamily="-1" charset="0"/>
              <a:buChar char="•"/>
            </a:pPr>
            <a:r>
              <a:rPr lang="de-DE" sz="2800" dirty="0"/>
              <a:t>Konkret und nachvollziehbar</a:t>
            </a:r>
          </a:p>
          <a:p>
            <a:pPr>
              <a:buFont typeface="Arial" pitchFamily="-1" charset="0"/>
              <a:buChar char="•"/>
            </a:pPr>
            <a:r>
              <a:rPr lang="de-DE" sz="2800" dirty="0"/>
              <a:t>Jede spricht für sich</a:t>
            </a:r>
          </a:p>
          <a:p>
            <a:pPr>
              <a:buFont typeface="Arial" pitchFamily="-1" charset="0"/>
              <a:buChar char="•"/>
            </a:pPr>
            <a:r>
              <a:rPr lang="de-DE" sz="2800" dirty="0"/>
              <a:t>Bei Störungen „Signal“ 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302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Organisatorisches zur Einführung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dirty="0"/>
              <a:t>Kick Off mit Informationen auf LK oder FK</a:t>
            </a:r>
          </a:p>
          <a:p>
            <a:pPr>
              <a:buFont typeface="Arial"/>
              <a:buChar char="•"/>
            </a:pPr>
            <a:r>
              <a:rPr lang="de-DE" dirty="0"/>
              <a:t>Material bereit stellen</a:t>
            </a:r>
          </a:p>
          <a:p>
            <a:pPr>
              <a:buFont typeface="Arial"/>
              <a:buChar char="•"/>
            </a:pPr>
            <a:r>
              <a:rPr lang="de-DE" dirty="0"/>
              <a:t>Tandems auf freiwilliger Basis bilden</a:t>
            </a:r>
          </a:p>
          <a:p>
            <a:pPr>
              <a:buFont typeface="Arial"/>
              <a:buChar char="•"/>
            </a:pPr>
            <a:r>
              <a:rPr lang="de-DE" dirty="0"/>
              <a:t>6 – 8 Tandems als Pilotgruppe</a:t>
            </a:r>
          </a:p>
          <a:p>
            <a:pPr>
              <a:buFont typeface="Arial"/>
              <a:buChar char="•"/>
            </a:pPr>
            <a:r>
              <a:rPr lang="de-DE" dirty="0"/>
              <a:t>zeitliche Unterstützung durch Stundenplan</a:t>
            </a:r>
          </a:p>
          <a:p>
            <a:pPr>
              <a:buFont typeface="Arial"/>
              <a:buChar char="•"/>
            </a:pPr>
            <a:r>
              <a:rPr lang="de-DE" dirty="0"/>
              <a:t>ca. </a:t>
            </a:r>
            <a:r>
              <a:rPr lang="de-DE"/>
              <a:t>30 Minuten </a:t>
            </a:r>
            <a:r>
              <a:rPr lang="de-DE" dirty="0"/>
              <a:t>Vorbereitung</a:t>
            </a:r>
          </a:p>
          <a:p>
            <a:pPr>
              <a:buFont typeface="Arial"/>
              <a:buChar char="•"/>
            </a:pPr>
            <a:r>
              <a:rPr lang="de-DE" dirty="0"/>
              <a:t>ca. 60 Minuten Nachbereitung</a:t>
            </a:r>
          </a:p>
          <a:p>
            <a:pPr>
              <a:buFont typeface="Arial"/>
              <a:buChar char="•"/>
            </a:pPr>
            <a:r>
              <a:rPr lang="de-DE" dirty="0"/>
              <a:t>Erfahrungen dokumentieren</a:t>
            </a:r>
          </a:p>
          <a:p>
            <a:pPr>
              <a:buFont typeface="Arial"/>
              <a:buChar char="•"/>
            </a:pPr>
            <a:r>
              <a:rPr lang="de-DE" dirty="0"/>
              <a:t>über Erfahrungen berichten auf LK oder FK</a:t>
            </a:r>
          </a:p>
          <a:p>
            <a:pPr>
              <a:buFont typeface="Arial"/>
              <a:buChar char="•"/>
            </a:pPr>
            <a:endParaRPr lang="de-DE" dirty="0"/>
          </a:p>
          <a:p>
            <a:pPr>
              <a:buFont typeface="Arial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3568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Literatur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400" dirty="0"/>
              <a:t>Böttcher, V./Spethmann, E.: Gemeinsam über Unterricht nachdenken. Kollegiale Hospitation lernen. In: Pädagogik Heft 1/2010 S. 24 - 27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400" dirty="0"/>
              <a:t>Buhren, C.G.: Selbstevaluation in Schule und Unterricht. Weinheim 2018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400" dirty="0"/>
              <a:t>Buhren, C.G.: Kollegiale Hospitation. Köln 2011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400" dirty="0" err="1"/>
              <a:t>Buhren</a:t>
            </a:r>
            <a:r>
              <a:rPr lang="de-DE" sz="1400" dirty="0"/>
              <a:t>, C.G. (</a:t>
            </a:r>
            <a:r>
              <a:rPr lang="de-DE" sz="1400" dirty="0" err="1"/>
              <a:t>Hg</a:t>
            </a:r>
            <a:r>
              <a:rPr lang="de-DE" sz="1400" dirty="0"/>
              <a:t>.): Handbuch Feedback im Unterricht. Weinheim 2015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400" dirty="0" err="1"/>
              <a:t>Buhren</a:t>
            </a:r>
            <a:r>
              <a:rPr lang="de-DE" sz="1400" dirty="0"/>
              <a:t>, C.G.: Feedback auf den Punkt gebracht. Stuttgart 2019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de-DE" sz="1400" dirty="0" err="1"/>
              <a:t>Hofmaier</a:t>
            </a:r>
            <a:r>
              <a:rPr lang="de-DE" sz="1400" dirty="0"/>
              <a:t>, M.: Kollegiale Hospitation. Teil einer Feedbackkultur. In: </a:t>
            </a:r>
            <a:r>
              <a:rPr lang="de-DE" sz="1400" dirty="0" err="1"/>
              <a:t>schulmanagement</a:t>
            </a:r>
            <a:r>
              <a:rPr lang="de-DE" sz="1400" dirty="0"/>
              <a:t> Heft 5/2009, S. 24 – 27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de-DE" sz="2000" dirty="0">
              <a:latin typeface="Times New Roman" pitchFamily="-8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de-DE" sz="20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de-DE" sz="12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de-DE" sz="1200" dirty="0">
              <a:latin typeface="Times New Roman" pitchFamily="-84" charset="0"/>
            </a:endParaRPr>
          </a:p>
          <a:p>
            <a:pPr>
              <a:lnSpc>
                <a:spcPct val="90000"/>
              </a:lnSpc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881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7793038" cy="858108"/>
          </a:xfrm>
        </p:spPr>
        <p:txBody>
          <a:bodyPr/>
          <a:lstStyle/>
          <a:p>
            <a:r>
              <a:rPr lang="de-DE" dirty="0">
                <a:solidFill>
                  <a:srgbClr val="7F7F7F"/>
                </a:solidFill>
                <a:latin typeface="Tahoma" charset="0"/>
                <a:ea typeface="ＭＳ Ｐゴシック" charset="0"/>
                <a:cs typeface="ＭＳ Ｐゴシック" charset="0"/>
              </a:rPr>
              <a:t>Prinzipien kollegialer Hospitation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88795"/>
            <a:ext cx="8229600" cy="3962400"/>
          </a:xfrm>
        </p:spPr>
        <p:txBody>
          <a:bodyPr/>
          <a:lstStyle/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de-DE" dirty="0">
                <a:latin typeface="Tahoma" charset="0"/>
                <a:ea typeface="ＭＳ Ｐゴシック" charset="0"/>
                <a:cs typeface="ＭＳ Ｐゴシック" charset="0"/>
              </a:rPr>
              <a:t>Beobachtungsfokus festlegen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de-DE" dirty="0">
                <a:latin typeface="Tahoma" charset="0"/>
                <a:ea typeface="ＭＳ Ｐゴシック" charset="0"/>
                <a:cs typeface="ＭＳ Ｐゴシック" charset="0"/>
              </a:rPr>
              <a:t>Unterrichtshospitation gemeinsam planen 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de-DE" dirty="0">
                <a:latin typeface="Tahoma" charset="0"/>
                <a:ea typeface="ＭＳ Ｐゴシック" charset="0"/>
                <a:cs typeface="ＭＳ Ｐゴシック" charset="0"/>
              </a:rPr>
              <a:t>Beobachtungskriterien und Instrument auswählen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de-DE" dirty="0">
                <a:latin typeface="Tahoma" charset="0"/>
                <a:ea typeface="ＭＳ Ｐゴシック" charset="0"/>
                <a:cs typeface="ＭＳ Ｐゴシック" charset="0"/>
              </a:rPr>
              <a:t>Unterrichtshospitation verabreden und durchführen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de-DE" dirty="0">
                <a:latin typeface="Tahoma" charset="0"/>
                <a:ea typeface="ＭＳ Ｐゴシック" charset="0"/>
                <a:cs typeface="ＭＳ Ｐゴシック" charset="0"/>
              </a:rPr>
              <a:t>Unterricht gemeinsam auswerten</a:t>
            </a:r>
          </a:p>
          <a:p>
            <a:pPr>
              <a:lnSpc>
                <a:spcPct val="130000"/>
              </a:lnSpc>
              <a:buFont typeface="Wingdings" charset="2"/>
              <a:buChar char="u"/>
            </a:pPr>
            <a:r>
              <a:rPr lang="de-DE" dirty="0">
                <a:latin typeface="Tahoma" charset="0"/>
                <a:ea typeface="ＭＳ Ｐゴシック" charset="0"/>
                <a:cs typeface="ＭＳ Ｐゴシック" charset="0"/>
              </a:rPr>
              <a:t>Konsequenzen ziehen und Verabredungen treffen</a:t>
            </a:r>
          </a:p>
        </p:txBody>
      </p:sp>
    </p:spTree>
    <p:extLst>
      <p:ext uri="{BB962C8B-B14F-4D97-AF65-F5344CB8AC3E}">
        <p14:creationId xmlns:p14="http://schemas.microsoft.com/office/powerpoint/2010/main" val="477431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35183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/>
              <a:t>Ablauf A</a:t>
            </a:r>
          </a:p>
        </p:txBody>
      </p:sp>
      <p:graphicFrame>
        <p:nvGraphicFramePr>
          <p:cNvPr id="20" name="Diagramm 19"/>
          <p:cNvGraphicFramePr/>
          <p:nvPr>
            <p:extLst>
              <p:ext uri="{D42A27DB-BD31-4B8C-83A1-F6EECF244321}">
                <p14:modId xmlns:p14="http://schemas.microsoft.com/office/powerpoint/2010/main" val="2571878952"/>
              </p:ext>
            </p:extLst>
          </p:nvPr>
        </p:nvGraphicFramePr>
        <p:xfrm>
          <a:off x="22637" y="798229"/>
          <a:ext cx="8915400" cy="56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6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35183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/>
              <a:t>Ablauf B</a:t>
            </a:r>
          </a:p>
        </p:txBody>
      </p:sp>
      <p:graphicFrame>
        <p:nvGraphicFramePr>
          <p:cNvPr id="20" name="Diagramm 19"/>
          <p:cNvGraphicFramePr/>
          <p:nvPr>
            <p:extLst>
              <p:ext uri="{D42A27DB-BD31-4B8C-83A1-F6EECF244321}">
                <p14:modId xmlns:p14="http://schemas.microsoft.com/office/powerpoint/2010/main" val="710074030"/>
              </p:ext>
            </p:extLst>
          </p:nvPr>
        </p:nvGraphicFramePr>
        <p:xfrm>
          <a:off x="24253" y="836712"/>
          <a:ext cx="8915400" cy="566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48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12788"/>
            <a:ext cx="8229600" cy="1143000"/>
          </a:xfrm>
        </p:spPr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Beobachtungsfokus  bei gemeinsam geplanter Unterrichtssequenz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de-DE" sz="2600" dirty="0"/>
              <a:t>Schüleraktivierung</a:t>
            </a:r>
          </a:p>
          <a:p>
            <a:pPr>
              <a:buFont typeface="Arial"/>
              <a:buChar char="•"/>
            </a:pPr>
            <a:r>
              <a:rPr lang="de-DE" sz="2600" dirty="0"/>
              <a:t>Schülerverhalten</a:t>
            </a:r>
          </a:p>
          <a:p>
            <a:pPr>
              <a:buFont typeface="Arial"/>
              <a:buChar char="•"/>
            </a:pPr>
            <a:r>
              <a:rPr lang="de-DE" sz="2600" dirty="0"/>
              <a:t>Lernorganisation</a:t>
            </a:r>
          </a:p>
          <a:p>
            <a:pPr>
              <a:buFont typeface="Arial"/>
              <a:buChar char="•"/>
            </a:pPr>
            <a:r>
              <a:rPr lang="de-DE" sz="2600" dirty="0"/>
              <a:t>Methodische Interaktion</a:t>
            </a:r>
          </a:p>
          <a:p>
            <a:pPr>
              <a:buFont typeface="Arial"/>
              <a:buChar char="•"/>
            </a:pPr>
            <a:r>
              <a:rPr lang="de-DE" sz="2600" dirty="0"/>
              <a:t>Individuelle Lernerfolge</a:t>
            </a:r>
          </a:p>
          <a:p>
            <a:pPr>
              <a:buFont typeface="Arial"/>
              <a:buChar char="•"/>
            </a:pPr>
            <a:r>
              <a:rPr lang="de-DE" sz="2600" dirty="0"/>
              <a:t>Ergebnissicherung</a:t>
            </a:r>
          </a:p>
          <a:p>
            <a:pPr>
              <a:buFont typeface="Arial"/>
              <a:buChar char="•"/>
            </a:pPr>
            <a:r>
              <a:rPr lang="de-DE" sz="2600" dirty="0"/>
              <a:t>Rückmeldungen </a:t>
            </a:r>
          </a:p>
          <a:p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265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546100" y="869950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Voraussetzungen bei Wahl des Beobachtungsmerkmals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611188" y="2205038"/>
            <a:ext cx="7705725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e-DE" sz="2400"/>
              <a:t>Fokus muss unterrichtsrelevant sein:</a:t>
            </a:r>
          </a:p>
          <a:p>
            <a:pPr marL="342900" indent="-342900">
              <a:spcBef>
                <a:spcPct val="50000"/>
              </a:spcBef>
            </a:pPr>
            <a:r>
              <a:rPr lang="de-DE" sz="2400"/>
              <a:t>	-  Beispiel: Aktive Lernzeit</a:t>
            </a:r>
          </a:p>
          <a:p>
            <a:pPr marL="342900" indent="-342900">
              <a:spcBef>
                <a:spcPct val="50000"/>
              </a:spcBef>
            </a:pPr>
            <a:r>
              <a:rPr lang="de-DE" sz="2400"/>
              <a:t>	-  Schlecht: Wie oft schaue ich aus dem Fenster?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"/>
            </a:pPr>
            <a:r>
              <a:rPr lang="de-DE" sz="2400"/>
              <a:t>Fokus muss für beobachtete Lehrpersonen bedeutsam sein und begründet werden.</a:t>
            </a:r>
          </a:p>
        </p:txBody>
      </p:sp>
    </p:spTree>
    <p:extLst>
      <p:ext uri="{BB962C8B-B14F-4D97-AF65-F5344CB8AC3E}">
        <p14:creationId xmlns:p14="http://schemas.microsoft.com/office/powerpoint/2010/main" val="362555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546100" y="869950"/>
            <a:ext cx="889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>
                <a:solidFill>
                  <a:srgbClr val="7F7F7F"/>
                </a:solidFill>
              </a:rPr>
              <a:t>Wer legt Fokus fest?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611188" y="2038350"/>
            <a:ext cx="8137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de-DE" sz="2400" dirty="0"/>
              <a:t>Individuelle Wünsche der besuchten Lehrperson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de-DE" sz="2400" dirty="0"/>
              <a:t>Gemeinsam festgelegte Schwerpunkte der Projektgruppe/Fachgruppe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de-DE" sz="2400" dirty="0"/>
              <a:t>Vom Kollegium bestimmter Entwicklungsschwerpunkt der sich im Unterricht manifestiert </a:t>
            </a:r>
          </a:p>
        </p:txBody>
      </p:sp>
    </p:spTree>
    <p:extLst>
      <p:ext uri="{BB962C8B-B14F-4D97-AF65-F5344CB8AC3E}">
        <p14:creationId xmlns:p14="http://schemas.microsoft.com/office/powerpoint/2010/main" val="96251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Beispiel für Beobachtungsbogen 1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3796" name="Bild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0"/>
            <a:ext cx="79121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120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7F7F7F"/>
                </a:solidFill>
              </a:rPr>
              <a:t>Beispiel für Beobachtungsbogen 2</a:t>
            </a:r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4820" name="Bild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7543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3250859"/>
      </p:ext>
    </p:extLst>
  </p:cSld>
  <p:clrMapOvr>
    <a:masterClrMapping/>
  </p:clrMapOvr>
</p:sld>
</file>

<file path=ppt/theme/theme1.xml><?xml version="1.0" encoding="utf-8"?>
<a:theme xmlns:a="http://schemas.openxmlformats.org/drawingml/2006/main" name="3_Masterfolie">
  <a:themeElements>
    <a:clrScheme name="3_Masterfoli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Masterfolie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Masterfoli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asterfoli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asterfoli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asterfoli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asterfoli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asterfoli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Masterfoli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Macintosh PowerPoint</Application>
  <PresentationFormat>Bildschirmpräsentation (4:3)</PresentationFormat>
  <Paragraphs>93</Paragraphs>
  <Slides>15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3_Masterfolie</vt:lpstr>
      <vt:lpstr>PowerPoint-Präsentation</vt:lpstr>
      <vt:lpstr>Prinzipien kollegialer Hospitation</vt:lpstr>
      <vt:lpstr>PowerPoint-Präsentation</vt:lpstr>
      <vt:lpstr>PowerPoint-Präsentation</vt:lpstr>
      <vt:lpstr>Beobachtungsfokus  bei gemeinsam geplanter Unterrichtssequenz</vt:lpstr>
      <vt:lpstr>PowerPoint-Präsentation</vt:lpstr>
      <vt:lpstr>PowerPoint-Präsentation</vt:lpstr>
      <vt:lpstr>Beispiel für Beobachtungsbogen 1</vt:lpstr>
      <vt:lpstr>Beispiel für Beobachtungsbogen 2</vt:lpstr>
      <vt:lpstr>Beispiel für Beobachtungsbogen 3</vt:lpstr>
      <vt:lpstr>Fünf Schritte zum Ablauf eines Feedbacks</vt:lpstr>
      <vt:lpstr>Merkmale eines förderlichen Individualfeedbacks</vt:lpstr>
      <vt:lpstr>Feedbackregeln</vt:lpstr>
      <vt:lpstr>Organisatorisches zur Einführung</vt:lpstr>
      <vt:lpstr>Literatur</vt:lpstr>
    </vt:vector>
  </TitlesOfParts>
  <Company>Rolff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Rolff</dc:creator>
  <cp:lastModifiedBy>NN</cp:lastModifiedBy>
  <cp:revision>270</cp:revision>
  <cp:lastPrinted>2018-08-16T08:37:33Z</cp:lastPrinted>
  <dcterms:created xsi:type="dcterms:W3CDTF">2014-03-30T19:01:14Z</dcterms:created>
  <dcterms:modified xsi:type="dcterms:W3CDTF">2020-03-04T18:06:13Z</dcterms:modified>
</cp:coreProperties>
</file>