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7" r:id="rId4"/>
  </p:sldMasterIdLst>
  <p:notesMasterIdLst>
    <p:notesMasterId r:id="rId35"/>
  </p:notesMasterIdLst>
  <p:handoutMasterIdLst>
    <p:handoutMasterId r:id="rId36"/>
  </p:handoutMasterIdLst>
  <p:sldIdLst>
    <p:sldId id="291" r:id="rId5"/>
    <p:sldId id="293" r:id="rId6"/>
    <p:sldId id="3991" r:id="rId7"/>
    <p:sldId id="280" r:id="rId8"/>
    <p:sldId id="264" r:id="rId9"/>
    <p:sldId id="332" r:id="rId10"/>
    <p:sldId id="2252" r:id="rId11"/>
    <p:sldId id="333" r:id="rId12"/>
    <p:sldId id="306" r:id="rId13"/>
    <p:sldId id="314" r:id="rId14"/>
    <p:sldId id="310" r:id="rId15"/>
    <p:sldId id="368" r:id="rId16"/>
    <p:sldId id="3994" r:id="rId17"/>
    <p:sldId id="373" r:id="rId18"/>
    <p:sldId id="374" r:id="rId19"/>
    <p:sldId id="386" r:id="rId20"/>
    <p:sldId id="391" r:id="rId21"/>
    <p:sldId id="3992" r:id="rId22"/>
    <p:sldId id="3993" r:id="rId23"/>
    <p:sldId id="317" r:id="rId24"/>
    <p:sldId id="294" r:id="rId25"/>
    <p:sldId id="388" r:id="rId26"/>
    <p:sldId id="376" r:id="rId27"/>
    <p:sldId id="340" r:id="rId28"/>
    <p:sldId id="367" r:id="rId29"/>
    <p:sldId id="369" r:id="rId30"/>
    <p:sldId id="363" r:id="rId31"/>
    <p:sldId id="339" r:id="rId32"/>
    <p:sldId id="392" r:id="rId33"/>
    <p:sldId id="301" r:id="rId34"/>
  </p:sldIdLst>
  <p:sldSz cx="9144000" cy="5143500" type="screen16x9"/>
  <p:notesSz cx="6797675" cy="9928225"/>
  <p:defaultTextStyle>
    <a:defPPr>
      <a:defRPr lang="de-DE"/>
    </a:defPPr>
    <a:lvl1pPr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1pPr>
    <a:lvl2pPr marL="4572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2pPr>
    <a:lvl3pPr marL="9144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3pPr>
    <a:lvl4pPr marL="13716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4pPr>
    <a:lvl5pPr marL="18288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ele-GroteskNor"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ele-GroteskNor"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ele-GroteskNor"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ele-GroteskNor" charset="0"/>
        <a:ea typeface="ヒラギノ角ゴ Pro W3" charset="0"/>
        <a:cs typeface="ヒラギノ角ゴ Pro W3" charset="0"/>
      </a:defRPr>
    </a:lvl9pPr>
  </p:defaultTextStyle>
  <p:extLst>
    <p:ext uri="{521415D9-36F7-43E2-AB2F-B90AF26B5E84}">
      <p14:sectionLst xmlns:p14="http://schemas.microsoft.com/office/powerpoint/2010/main">
        <p14:section name="DTS" id="{1770C8C8-F9BB-4EE7-9D62-7DB55D28805B}">
          <p14:sldIdLst>
            <p14:sldId id="291"/>
            <p14:sldId id="293"/>
            <p14:sldId id="3991"/>
            <p14:sldId id="280"/>
            <p14:sldId id="264"/>
            <p14:sldId id="332"/>
            <p14:sldId id="2252"/>
            <p14:sldId id="333"/>
            <p14:sldId id="306"/>
            <p14:sldId id="314"/>
            <p14:sldId id="310"/>
            <p14:sldId id="368"/>
            <p14:sldId id="3994"/>
            <p14:sldId id="373"/>
            <p14:sldId id="374"/>
            <p14:sldId id="386"/>
            <p14:sldId id="391"/>
            <p14:sldId id="3992"/>
            <p14:sldId id="3993"/>
            <p14:sldId id="317"/>
            <p14:sldId id="294"/>
            <p14:sldId id="388"/>
            <p14:sldId id="376"/>
            <p14:sldId id="340"/>
            <p14:sldId id="367"/>
            <p14:sldId id="369"/>
            <p14:sldId id="363"/>
            <p14:sldId id="339"/>
            <p14:sldId id="392"/>
            <p14:sldId id="301"/>
          </p14:sldIdLst>
        </p14:section>
        <p14:section name="LeseKIDS" id="{27F25EDD-1697-4E1A-B051-3D77836DC5D1}">
          <p14:sldIdLst/>
        </p14:section>
        <p14:section name="Intelligente Tutorielle Systeme" id="{30F24960-1CB6-48A2-8DAF-4B08A793CA15}">
          <p14:sldIdLst/>
        </p14:section>
        <p14:section name="Backup" id="{A816A096-80A7-4FA0-9C37-7848341A0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C9A270-AFE5-C0BE-4074-3AB5E14CFCCC}" name="Miriam Wolber" initials="MW" userId="S::miriam-stephanie.wolber@telekom-stiftung.de::c3b68b02-5b15-4d18-9b11-1947379ac936" providerId="AD"/>
  <p188:author id="{86B115E3-0062-3524-284A-DE7F530E124F}" name="Mina" initials="M" userId="S::mina.ghomi@telekom-stiftung.de::db48f5d7-7857-45a3-b222-9735b02e9ccb" providerId="AD"/>
  <p188:author id="{FFC56AEE-CF6A-D39F-AB78-C39061EC6F69}" name="Gudrun Tegeder" initials="GT" userId="S::gudrun.tegeder@telekom-stiftung.de::1b02ec1c-c2a1-47a5-90bd-6293299cd1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773"/>
    <a:srgbClr val="FFFFFF"/>
    <a:srgbClr val="D6069B"/>
    <a:srgbClr val="D60D96"/>
    <a:srgbClr val="D613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8627" autoAdjust="0"/>
  </p:normalViewPr>
  <p:slideViewPr>
    <p:cSldViewPr snapToGrid="0">
      <p:cViewPr varScale="1">
        <p:scale>
          <a:sx n="53" d="100"/>
          <a:sy n="53" d="100"/>
        </p:scale>
        <p:origin x="2314"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50" name="Rectangle 6"/>
          <p:cNvSpPr>
            <a:spLocks noGrp="1" noChangeArrowheads="1"/>
          </p:cNvSpPr>
          <p:nvPr>
            <p:ph type="hdr" sz="quarter"/>
          </p:nvPr>
        </p:nvSpPr>
        <p:spPr bwMode="auto">
          <a:xfrm>
            <a:off x="4160838" y="365125"/>
            <a:ext cx="2162175" cy="10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919163">
              <a:lnSpc>
                <a:spcPct val="100000"/>
              </a:lnSpc>
              <a:buClrTx/>
              <a:buFontTx/>
              <a:buNone/>
              <a:defRPr sz="900">
                <a:cs typeface="+mn-cs"/>
              </a:defRPr>
            </a:lvl1pPr>
          </a:lstStyle>
          <a:p>
            <a:pPr>
              <a:defRPr/>
            </a:pPr>
            <a:r>
              <a:rPr lang="de-DE">
                <a:latin typeface="+mn-lt"/>
              </a:rPr>
              <a:t>Verfasser · weitere Angaben</a:t>
            </a:r>
          </a:p>
        </p:txBody>
      </p:sp>
      <p:sp>
        <p:nvSpPr>
          <p:cNvPr id="364551" name="Rectangle 7"/>
          <p:cNvSpPr>
            <a:spLocks noGrp="1" noChangeArrowheads="1"/>
          </p:cNvSpPr>
          <p:nvPr>
            <p:ph type="dt" sz="quarter" idx="1"/>
          </p:nvPr>
        </p:nvSpPr>
        <p:spPr bwMode="auto">
          <a:xfrm>
            <a:off x="4160838" y="247650"/>
            <a:ext cx="2162175" cy="109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919163">
              <a:lnSpc>
                <a:spcPct val="100000"/>
              </a:lnSpc>
              <a:buClrTx/>
              <a:buFontTx/>
              <a:buNone/>
              <a:defRPr sz="900">
                <a:cs typeface="+mn-cs"/>
              </a:defRPr>
            </a:lvl1pPr>
          </a:lstStyle>
          <a:p>
            <a:pPr>
              <a:defRPr/>
            </a:pPr>
            <a:r>
              <a:rPr lang="de-DE">
                <a:latin typeface="+mn-lt"/>
              </a:rPr>
              <a:t>Thema der Präsentation · Datum</a:t>
            </a:r>
          </a:p>
        </p:txBody>
      </p:sp>
      <p:sp>
        <p:nvSpPr>
          <p:cNvPr id="364552" name="Rectangle 8"/>
          <p:cNvSpPr>
            <a:spLocks noGrp="1" noChangeArrowheads="1"/>
          </p:cNvSpPr>
          <p:nvPr>
            <p:ph type="sldNum" sz="quarter" idx="3"/>
          </p:nvPr>
        </p:nvSpPr>
        <p:spPr bwMode="auto">
          <a:xfrm>
            <a:off x="4160838" y="481013"/>
            <a:ext cx="2162175" cy="109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919163">
              <a:lnSpc>
                <a:spcPct val="100000"/>
              </a:lnSpc>
              <a:buClrTx/>
              <a:buFontTx/>
              <a:buNone/>
              <a:defRPr sz="900">
                <a:cs typeface="+mn-cs"/>
              </a:defRPr>
            </a:lvl1pPr>
          </a:lstStyle>
          <a:p>
            <a:pPr>
              <a:defRPr/>
            </a:pPr>
            <a:r>
              <a:rPr lang="de-DE">
                <a:latin typeface="+mn-lt"/>
              </a:rPr>
              <a:t>Seite </a:t>
            </a:r>
            <a:fld id="{589CD17C-7BB5-4347-A126-1728B33135C0}" type="slidenum">
              <a:rPr lang="de-DE">
                <a:latin typeface="+mn-lt"/>
              </a:rPr>
              <a:pPr>
                <a:defRPr/>
              </a:pPr>
              <a:t>‹Nr.›</a:t>
            </a:fld>
            <a:endParaRPr lang="de-DE">
              <a:latin typeface="+mn-lt"/>
            </a:endParaRPr>
          </a:p>
        </p:txBody>
      </p:sp>
    </p:spTree>
    <p:extLst>
      <p:ext uri="{BB962C8B-B14F-4D97-AF65-F5344CB8AC3E}">
        <p14:creationId xmlns:p14="http://schemas.microsoft.com/office/powerpoint/2010/main" val="3215120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877888" y="153730"/>
            <a:ext cx="171040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0" tIns="0" rIns="0" bIns="0" numCol="1" anchor="ctr" anchorCtr="0" compatLnSpc="1">
            <a:prstTxWarp prst="textNoShape">
              <a:avLst/>
            </a:prstTxWarp>
            <a:spAutoFit/>
          </a:bodyPr>
          <a:lstStyle>
            <a:lvl1pPr algn="l" defTabSz="927100">
              <a:lnSpc>
                <a:spcPct val="100000"/>
              </a:lnSpc>
              <a:spcBef>
                <a:spcPct val="50000"/>
              </a:spcBef>
              <a:buClrTx/>
              <a:buFontTx/>
              <a:buNone/>
              <a:defRPr sz="1200">
                <a:latin typeface="+mn-lt"/>
                <a:cs typeface="+mn-cs"/>
              </a:defRPr>
            </a:lvl1pPr>
          </a:lstStyle>
          <a:p>
            <a:pPr>
              <a:defRPr/>
            </a:pPr>
            <a:r>
              <a:rPr lang="de-DE"/>
              <a:t>Verfasser · weitere Angaben</a:t>
            </a:r>
          </a:p>
        </p:txBody>
      </p:sp>
      <p:sp>
        <p:nvSpPr>
          <p:cNvPr id="76803" name="Rectangle 3"/>
          <p:cNvSpPr>
            <a:spLocks noGrp="1" noChangeArrowheads="1"/>
          </p:cNvSpPr>
          <p:nvPr>
            <p:ph type="dt" idx="1"/>
          </p:nvPr>
        </p:nvSpPr>
        <p:spPr bwMode="auto">
          <a:xfrm>
            <a:off x="3887784" y="153730"/>
            <a:ext cx="1970091"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0" tIns="0" rIns="0" bIns="0" numCol="1" anchor="ctr" anchorCtr="0" compatLnSpc="1">
            <a:prstTxWarp prst="textNoShape">
              <a:avLst/>
            </a:prstTxWarp>
            <a:spAutoFit/>
          </a:bodyPr>
          <a:lstStyle>
            <a:lvl1pPr algn="r" defTabSz="927100">
              <a:lnSpc>
                <a:spcPct val="100000"/>
              </a:lnSpc>
              <a:spcBef>
                <a:spcPct val="50000"/>
              </a:spcBef>
              <a:buClrTx/>
              <a:buFontTx/>
              <a:buNone/>
              <a:defRPr sz="1200">
                <a:latin typeface="+mn-lt"/>
                <a:cs typeface="+mn-cs"/>
              </a:defRPr>
            </a:lvl1pPr>
          </a:lstStyle>
          <a:p>
            <a:pPr>
              <a:defRPr/>
            </a:pPr>
            <a:r>
              <a:rPr lang="de-DE"/>
              <a:t>Thema der Präsentation · Datum</a:t>
            </a:r>
          </a:p>
        </p:txBody>
      </p:sp>
      <p:sp>
        <p:nvSpPr>
          <p:cNvPr id="76804" name="Rectangle 4"/>
          <p:cNvSpPr>
            <a:spLocks noGrp="1" noRot="1" noChangeAspect="1" noChangeArrowheads="1" noTextEdit="1"/>
          </p:cNvSpPr>
          <p:nvPr>
            <p:ph type="sldImg" idx="2"/>
          </p:nvPr>
        </p:nvSpPr>
        <p:spPr bwMode="auto">
          <a:xfrm>
            <a:off x="92075" y="744538"/>
            <a:ext cx="6615113" cy="3722687"/>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76805" name="Rectangle 5"/>
          <p:cNvSpPr>
            <a:spLocks noGrp="1" noChangeArrowheads="1"/>
          </p:cNvSpPr>
          <p:nvPr>
            <p:ph type="body" sz="quarter" idx="3"/>
          </p:nvPr>
        </p:nvSpPr>
        <p:spPr bwMode="gray">
          <a:xfrm>
            <a:off x="590550" y="4819650"/>
            <a:ext cx="5761038" cy="4608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18000" rIns="0" bIns="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76806" name="Rectangle 6"/>
          <p:cNvSpPr>
            <a:spLocks noGrp="1" noChangeArrowheads="1"/>
          </p:cNvSpPr>
          <p:nvPr>
            <p:ph type="ftr" sz="quarter" idx="4"/>
          </p:nvPr>
        </p:nvSpPr>
        <p:spPr bwMode="auto">
          <a:xfrm>
            <a:off x="0" y="9743559"/>
            <a:ext cx="65"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0" tIns="0" rIns="0" bIns="0" numCol="1" anchor="b" anchorCtr="0" compatLnSpc="1">
            <a:prstTxWarp prst="textNoShape">
              <a:avLst/>
            </a:prstTxWarp>
            <a:spAutoFit/>
          </a:bodyPr>
          <a:lstStyle>
            <a:lvl1pPr algn="l" defTabSz="927100">
              <a:lnSpc>
                <a:spcPct val="100000"/>
              </a:lnSpc>
              <a:spcBef>
                <a:spcPct val="50000"/>
              </a:spcBef>
              <a:buClrTx/>
              <a:buFontTx/>
              <a:buNone/>
              <a:defRPr sz="1200">
                <a:latin typeface="+mn-lt"/>
                <a:cs typeface="+mn-cs"/>
              </a:defRPr>
            </a:lvl1pPr>
          </a:lstStyle>
          <a:p>
            <a:pPr>
              <a:defRPr/>
            </a:pPr>
            <a:endParaRPr lang="de-DE"/>
          </a:p>
        </p:txBody>
      </p:sp>
      <p:sp>
        <p:nvSpPr>
          <p:cNvPr id="76807" name="Rectangle 7"/>
          <p:cNvSpPr>
            <a:spLocks noGrp="1" noChangeArrowheads="1"/>
          </p:cNvSpPr>
          <p:nvPr>
            <p:ph type="sldNum" sz="quarter" idx="5"/>
          </p:nvPr>
        </p:nvSpPr>
        <p:spPr bwMode="auto">
          <a:xfrm>
            <a:off x="6523561" y="9743559"/>
            <a:ext cx="274114" cy="1846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0" tIns="0" rIns="0" bIns="0" numCol="1" anchor="b" anchorCtr="0" compatLnSpc="1">
            <a:prstTxWarp prst="textNoShape">
              <a:avLst/>
            </a:prstTxWarp>
            <a:spAutoFit/>
          </a:bodyPr>
          <a:lstStyle>
            <a:lvl1pPr algn="r" defTabSz="927100">
              <a:lnSpc>
                <a:spcPct val="100000"/>
              </a:lnSpc>
              <a:spcBef>
                <a:spcPct val="50000"/>
              </a:spcBef>
              <a:buClrTx/>
              <a:buFontTx/>
              <a:buNone/>
              <a:defRPr sz="1200">
                <a:latin typeface="+mn-lt"/>
                <a:cs typeface="+mn-cs"/>
              </a:defRPr>
            </a:lvl1pPr>
          </a:lstStyle>
          <a:p>
            <a:pPr>
              <a:defRPr/>
            </a:pPr>
            <a:fld id="{52E70ED1-B8FA-6F4B-8236-F09C2F242E82}" type="slidenum">
              <a:rPr lang="de-DE" smtClean="0"/>
              <a:pPr>
                <a:defRPr/>
              </a:pPr>
              <a:t>‹Nr.›</a:t>
            </a:fld>
            <a:endParaRPr lang="de-DE"/>
          </a:p>
        </p:txBody>
      </p:sp>
    </p:spTree>
    <p:extLst>
      <p:ext uri="{BB962C8B-B14F-4D97-AF65-F5344CB8AC3E}">
        <p14:creationId xmlns:p14="http://schemas.microsoft.com/office/powerpoint/2010/main" val="287140255"/>
      </p:ext>
    </p:extLst>
  </p:cSld>
  <p:clrMap bg1="lt1" tx1="dk1" bg2="lt2" tx2="dk2" accent1="accent1" accent2="accent2" accent3="accent3" accent4="accent4" accent5="accent5" accent6="accent6" hlink="hlink" folHlink="folHlink"/>
  <p:hf ftr="0"/>
  <p:notesStyle>
    <a:lvl1pPr marL="266700" indent="-266700" algn="l" rtl="0" eaLnBrk="0" fontAlgn="base" hangingPunct="0">
      <a:lnSpc>
        <a:spcPct val="90000"/>
      </a:lnSpc>
      <a:spcBef>
        <a:spcPct val="50000"/>
      </a:spcBef>
      <a:spcAft>
        <a:spcPct val="0"/>
      </a:spcAft>
      <a:buClr>
        <a:schemeClr val="tx2"/>
      </a:buClr>
      <a:buFont typeface="Wingdings" charset="0"/>
      <a:buChar char="§"/>
      <a:tabLst>
        <a:tab pos="266700" algn="l"/>
        <a:tab pos="542925" algn="l"/>
        <a:tab pos="809625" algn="l"/>
        <a:tab pos="1076325" algn="l"/>
        <a:tab pos="1343025" algn="l"/>
      </a:tabLst>
      <a:defRPr kern="1200">
        <a:solidFill>
          <a:schemeClr val="tx1"/>
        </a:solidFill>
        <a:latin typeface="+mn-lt"/>
        <a:ea typeface="ヒラギノ角ゴ Pro W3" charset="0"/>
        <a:cs typeface="ヒラギノ角ゴ Pro W3" charset="0"/>
      </a:defRPr>
    </a:lvl1pPr>
    <a:lvl2pPr marL="539750" indent="-271463" algn="l" rtl="0" eaLnBrk="0" fontAlgn="base" hangingPunct="0">
      <a:lnSpc>
        <a:spcPct val="90000"/>
      </a:lnSpc>
      <a:spcBef>
        <a:spcPct val="0"/>
      </a:spcBef>
      <a:spcAft>
        <a:spcPct val="0"/>
      </a:spcAft>
      <a:buClr>
        <a:schemeClr val="tx2"/>
      </a:buClr>
      <a:buFont typeface="Wingdings" charset="0"/>
      <a:buChar char="§"/>
      <a:tabLst>
        <a:tab pos="266700" algn="l"/>
        <a:tab pos="542925" algn="l"/>
        <a:tab pos="809625" algn="l"/>
        <a:tab pos="1076325" algn="l"/>
        <a:tab pos="1343025" algn="l"/>
      </a:tabLst>
      <a:defRPr kern="1200">
        <a:solidFill>
          <a:schemeClr val="tx1"/>
        </a:solidFill>
        <a:latin typeface="+mn-lt"/>
        <a:ea typeface="ヒラギノ角ゴ Pro W3" charset="0"/>
        <a:cs typeface="+mn-cs"/>
      </a:defRPr>
    </a:lvl2pPr>
    <a:lvl3pPr marL="806450" indent="-265113" algn="l" rtl="0" eaLnBrk="0" fontAlgn="base" hangingPunct="0">
      <a:lnSpc>
        <a:spcPct val="90000"/>
      </a:lnSpc>
      <a:spcBef>
        <a:spcPct val="0"/>
      </a:spcBef>
      <a:spcAft>
        <a:spcPct val="0"/>
      </a:spcAft>
      <a:buClr>
        <a:schemeClr val="tx2"/>
      </a:buClr>
      <a:buFont typeface="Wingdings" charset="0"/>
      <a:buChar char="§"/>
      <a:tabLst>
        <a:tab pos="266700" algn="l"/>
        <a:tab pos="542925" algn="l"/>
        <a:tab pos="809625" algn="l"/>
        <a:tab pos="1076325" algn="l"/>
        <a:tab pos="1343025" algn="l"/>
      </a:tabLst>
      <a:defRPr kern="1200">
        <a:solidFill>
          <a:schemeClr val="tx1"/>
        </a:solidFill>
        <a:latin typeface="+mn-lt"/>
        <a:ea typeface="ヒラギノ角ゴ Pro W3" charset="0"/>
        <a:cs typeface="+mn-cs"/>
      </a:defRPr>
    </a:lvl3pPr>
    <a:lvl4pPr marL="1073150" indent="-265113" algn="l" rtl="0" eaLnBrk="0" fontAlgn="base" hangingPunct="0">
      <a:lnSpc>
        <a:spcPct val="90000"/>
      </a:lnSpc>
      <a:spcBef>
        <a:spcPct val="0"/>
      </a:spcBef>
      <a:spcAft>
        <a:spcPct val="0"/>
      </a:spcAft>
      <a:buClr>
        <a:schemeClr val="tx2"/>
      </a:buClr>
      <a:buFont typeface="Wingdings" charset="0"/>
      <a:buChar char="§"/>
      <a:tabLst>
        <a:tab pos="266700" algn="l"/>
        <a:tab pos="542925" algn="l"/>
        <a:tab pos="809625" algn="l"/>
        <a:tab pos="1076325" algn="l"/>
        <a:tab pos="1343025" algn="l"/>
      </a:tabLst>
      <a:defRPr kern="1200">
        <a:solidFill>
          <a:schemeClr val="tx1"/>
        </a:solidFill>
        <a:latin typeface="+mn-lt"/>
        <a:ea typeface="ヒラギノ角ゴ Pro W3" charset="0"/>
        <a:cs typeface="+mn-cs"/>
      </a:defRPr>
    </a:lvl4pPr>
    <a:lvl5pPr marL="1339850" indent="-265113" algn="l" rtl="0" eaLnBrk="0" fontAlgn="base" hangingPunct="0">
      <a:lnSpc>
        <a:spcPct val="90000"/>
      </a:lnSpc>
      <a:spcBef>
        <a:spcPct val="0"/>
      </a:spcBef>
      <a:spcAft>
        <a:spcPct val="0"/>
      </a:spcAft>
      <a:buClr>
        <a:schemeClr val="tx2"/>
      </a:buClr>
      <a:buFont typeface="Wingdings" charset="0"/>
      <a:buChar char="§"/>
      <a:tabLst>
        <a:tab pos="266700" algn="l"/>
        <a:tab pos="542925" algn="l"/>
        <a:tab pos="809625" algn="l"/>
        <a:tab pos="1076325" algn="l"/>
        <a:tab pos="1343025" algn="l"/>
      </a:tabLst>
      <a:defRPr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de.wikipedia.org/wiki/Startchancen-Programm#cite_note-1" TargetMode="External"/><Relationship Id="rId13" Type="http://schemas.openxmlformats.org/officeDocument/2006/relationships/hyperlink" Target="https://de.wikipedia.org/wiki/Startchancen-Programm#cite_note-5" TargetMode="External"/><Relationship Id="rId3" Type="http://schemas.openxmlformats.org/officeDocument/2006/relationships/hyperlink" Target="https://de.wikipedia.org/wiki/Brennpunktschule" TargetMode="External"/><Relationship Id="rId7" Type="http://schemas.openxmlformats.org/officeDocument/2006/relationships/hyperlink" Target="https://de.wikipedia.org/wiki/Kultusministerkonferenz" TargetMode="External"/><Relationship Id="rId12" Type="http://schemas.openxmlformats.org/officeDocument/2006/relationships/hyperlink" Target="https://de.wikipedia.org/wiki/Startchancen-Programm#cite_note-4"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e.wikipedia.org/wiki/Bettina_Stark-Watzinger" TargetMode="External"/><Relationship Id="rId11" Type="http://schemas.openxmlformats.org/officeDocument/2006/relationships/hyperlink" Target="https://de.wikipedia.org/wiki/Sozialindex_f%C3%BCr_Hamburger_Schulen" TargetMode="External"/><Relationship Id="rId5" Type="http://schemas.openxmlformats.org/officeDocument/2006/relationships/hyperlink" Target="https://de.wikipedia.org/wiki/Bundesministerium_f%C3%BCr_Bildung_und_Forschung" TargetMode="External"/><Relationship Id="rId10" Type="http://schemas.openxmlformats.org/officeDocument/2006/relationships/hyperlink" Target="https://de.wikipedia.org/wiki/Startchancen-Programm#cite_note-:0-3" TargetMode="External"/><Relationship Id="rId4" Type="http://schemas.openxmlformats.org/officeDocument/2006/relationships/hyperlink" Target="https://de.wikipedia.org/wiki/Bundesregierung" TargetMode="External"/><Relationship Id="rId9" Type="http://schemas.openxmlformats.org/officeDocument/2006/relationships/hyperlink" Target="https://de.wikipedia.org/wiki/Startchancen-Programm#cite_note-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eutsches-schulportal.de/deutsches-schulbarometer/index.ph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10 Minuten</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a:t>
            </a:fld>
            <a:endParaRPr lang="de-DE"/>
          </a:p>
        </p:txBody>
      </p:sp>
    </p:spTree>
    <p:extLst>
      <p:ext uri="{BB962C8B-B14F-4D97-AF65-F5344CB8AC3E}">
        <p14:creationId xmlns:p14="http://schemas.microsoft.com/office/powerpoint/2010/main" val="271726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b="1" i="0">
                <a:solidFill>
                  <a:srgbClr val="000000"/>
                </a:solidFill>
                <a:effectLst/>
                <a:latin typeface="tele-neoreg"/>
              </a:rPr>
              <a:t>Markt- und Trendanalyse, </a:t>
            </a:r>
            <a:r>
              <a:rPr lang="de-DE" sz="1000" b="0" i="0">
                <a:solidFill>
                  <a:srgbClr val="000000"/>
                </a:solidFill>
                <a:effectLst/>
                <a:latin typeface="tele-neoreg"/>
              </a:rPr>
              <a:t>die </a:t>
            </a:r>
            <a:r>
              <a:rPr lang="de-DE" sz="1000" b="0" i="0" err="1">
                <a:solidFill>
                  <a:srgbClr val="000000"/>
                </a:solidFill>
                <a:effectLst/>
                <a:latin typeface="tele-neoreg"/>
              </a:rPr>
              <a:t>mmb</a:t>
            </a:r>
            <a:r>
              <a:rPr lang="de-DE" sz="1000" b="0" i="0">
                <a:solidFill>
                  <a:srgbClr val="000000"/>
                </a:solidFill>
                <a:effectLst/>
                <a:latin typeface="tele-neoreg"/>
              </a:rPr>
              <a:t> und DFKI in Zusammenarbeit mit dem Leibniz-Institut für Bildungsforschung und Bildungsinformation bereits </a:t>
            </a:r>
            <a:r>
              <a:rPr lang="de-DE" sz="1000" b="1" i="0">
                <a:solidFill>
                  <a:srgbClr val="000000"/>
                </a:solidFill>
                <a:effectLst/>
                <a:latin typeface="tele-neoreg"/>
              </a:rPr>
              <a:t>2021</a:t>
            </a:r>
            <a:r>
              <a:rPr lang="de-DE" sz="1000" b="0" i="0">
                <a:solidFill>
                  <a:srgbClr val="000000"/>
                </a:solidFill>
                <a:effectLst/>
                <a:latin typeface="tele-neoreg"/>
              </a:rPr>
              <a:t> für die Telekom-Stiftung erstellt haben. 3 Anwendungsfelder/Einsatzebene</a:t>
            </a:r>
          </a:p>
          <a:p>
            <a:pPr marL="342900" lvl="0" indent="-342900">
              <a:lnSpc>
                <a:spcPct val="115000"/>
              </a:lnSpc>
              <a:buFont typeface="+mj-lt"/>
              <a:buAutoNum type="arabicPeriod"/>
            </a:pPr>
            <a:r>
              <a:rPr lang="de-DE" sz="1800" kern="1200">
                <a:solidFill>
                  <a:srgbClr val="000000"/>
                </a:solidFill>
                <a:effectLst/>
                <a:latin typeface="Calibri" panose="020F0502020204030204" pitchFamily="34" charset="0"/>
                <a:ea typeface="+mn-ea"/>
                <a:cs typeface="News Gothic MT" panose="020B0504020203020204" pitchFamily="34" charset="0"/>
              </a:rPr>
              <a:t>Die Mikro-Ebene des individuellen Lernens und Übens.</a:t>
            </a:r>
            <a:endParaRPr lang="de-DE" sz="1800">
              <a:solidFill>
                <a:srgbClr val="000000"/>
              </a:solidFill>
              <a:effectLst/>
              <a:latin typeface="Arial" panose="020B0604020202020204" pitchFamily="34" charset="0"/>
              <a:ea typeface="Times New Roman" panose="02020603050405020304" pitchFamily="18" charset="0"/>
              <a:cs typeface="News Gothic MT" panose="020B0504020203020204" pitchFamily="34" charset="0"/>
            </a:endParaRPr>
          </a:p>
          <a:p>
            <a:pPr marL="342900" lvl="0" indent="-342900">
              <a:lnSpc>
                <a:spcPct val="115000"/>
              </a:lnSpc>
              <a:buFont typeface="+mj-lt"/>
              <a:buAutoNum type="arabicPeriod"/>
            </a:pPr>
            <a:r>
              <a:rPr lang="de-DE" sz="1800" kern="1200">
                <a:solidFill>
                  <a:srgbClr val="000000"/>
                </a:solidFill>
                <a:effectLst/>
                <a:latin typeface="Calibri" panose="020F0502020204030204" pitchFamily="34" charset="0"/>
                <a:ea typeface="+mn-ea"/>
                <a:cs typeface="News Gothic MT" panose="020B0504020203020204" pitchFamily="34" charset="0"/>
              </a:rPr>
              <a:t>Die Meso-Ebene des Lehrens, Unterrichtens und Prüfens in Lerngruppen und Klassen.</a:t>
            </a:r>
            <a:endParaRPr lang="de-DE" sz="1800">
              <a:solidFill>
                <a:srgbClr val="000000"/>
              </a:solidFill>
              <a:effectLst/>
              <a:latin typeface="Arial" panose="020B0604020202020204" pitchFamily="34" charset="0"/>
              <a:ea typeface="Times New Roman" panose="02020603050405020304" pitchFamily="18" charset="0"/>
              <a:cs typeface="News Gothic MT" panose="020B0504020203020204" pitchFamily="34" charset="0"/>
            </a:endParaRPr>
          </a:p>
          <a:p>
            <a:pPr marL="342900" lvl="0" indent="-342900">
              <a:lnSpc>
                <a:spcPct val="115000"/>
              </a:lnSpc>
              <a:spcAft>
                <a:spcPts val="600"/>
              </a:spcAft>
              <a:buFont typeface="+mj-lt"/>
              <a:buAutoNum type="arabicPeriod"/>
            </a:pPr>
            <a:r>
              <a:rPr lang="de-DE" sz="1800" kern="1200">
                <a:solidFill>
                  <a:srgbClr val="000000"/>
                </a:solidFill>
                <a:effectLst/>
                <a:latin typeface="Calibri" panose="020F0502020204030204" pitchFamily="34" charset="0"/>
                <a:ea typeface="+mn-ea"/>
                <a:cs typeface="News Gothic MT" panose="020B0504020203020204" pitchFamily="34" charset="0"/>
              </a:rPr>
              <a:t>Die Makro-Ebene der Steuerung, Evaluation und Planung von Schulen als Organisation und System. </a:t>
            </a:r>
            <a:endParaRPr lang="de-DE" sz="1800">
              <a:solidFill>
                <a:srgbClr val="000000"/>
              </a:solidFill>
              <a:effectLst/>
              <a:latin typeface="Arial" panose="020B0604020202020204" pitchFamily="34" charset="0"/>
              <a:ea typeface="Times New Roman" panose="02020603050405020304" pitchFamily="18" charset="0"/>
              <a:cs typeface="News Gothic MT" panose="020B0504020203020204" pitchFamily="34" charset="0"/>
            </a:endParaRPr>
          </a:p>
          <a:p>
            <a:r>
              <a:rPr lang="de-DE" sz="1000" b="0" i="0">
                <a:solidFill>
                  <a:srgbClr val="000000"/>
                </a:solidFill>
                <a:effectLst/>
                <a:latin typeface="tele-neoreg"/>
              </a:rPr>
              <a:t>4 strategische Empfehlungen, unter anderem</a:t>
            </a:r>
          </a:p>
          <a:p>
            <a:r>
              <a:rPr lang="de-DE" sz="1000" b="0" i="0">
                <a:solidFill>
                  <a:srgbClr val="000000"/>
                </a:solidFill>
                <a:effectLst/>
                <a:latin typeface="tele-neoreg"/>
              </a:rPr>
              <a:t>1. </a:t>
            </a:r>
            <a:r>
              <a:rPr lang="de-DE" sz="1000"/>
              <a:t>Didaktischer Innovationsprozess mit Raum zum Experimentieren</a:t>
            </a:r>
            <a:endParaRPr lang="de-DE" sz="1000" b="0" i="0">
              <a:solidFill>
                <a:srgbClr val="000000"/>
              </a:solidFill>
              <a:effectLst/>
              <a:latin typeface="tele-neoreg"/>
            </a:endParaRPr>
          </a:p>
          <a:p>
            <a:r>
              <a:rPr lang="de-DE" sz="1000" b="0" i="0">
                <a:solidFill>
                  <a:srgbClr val="000000"/>
                </a:solidFill>
                <a:effectLst/>
                <a:latin typeface="tele-neoreg"/>
              </a:rPr>
              <a:t>2.</a:t>
            </a:r>
            <a:r>
              <a:rPr lang="de-DE" sz="1000"/>
              <a:t> Die weitere Entwicklung KI-basierter Anwendungen durch Bereitstellung sicherer Datenressourcen („Data-Lakes“) fördern:</a:t>
            </a:r>
          </a:p>
          <a:p>
            <a:r>
              <a:rPr lang="de-DE" sz="1000"/>
              <a:t>3. Qualifizierung des Lehrpersonals ausbauen und KI als Bildungsthema im Unterricht etablieren</a:t>
            </a:r>
          </a:p>
          <a:p>
            <a:endParaRPr lang="de-DE" sz="1000" b="0" i="0">
              <a:solidFill>
                <a:srgbClr val="000000"/>
              </a:solidFill>
              <a:effectLst/>
              <a:latin typeface="tele-neoreg"/>
            </a:endParaRPr>
          </a:p>
          <a:p>
            <a:r>
              <a:rPr lang="de-DE" sz="1000" b="0" i="0">
                <a:solidFill>
                  <a:srgbClr val="000000"/>
                </a:solidFill>
                <a:effectLst/>
                <a:latin typeface="tele-neoreg"/>
              </a:rPr>
              <a:t>Die 7 wichtigsten KI-Technologien in der Schule, Florian </a:t>
            </a:r>
            <a:r>
              <a:rPr lang="de-DE" sz="1000" b="0" i="0" err="1">
                <a:solidFill>
                  <a:srgbClr val="000000"/>
                </a:solidFill>
                <a:effectLst/>
                <a:latin typeface="tele-neoreg"/>
              </a:rPr>
              <a:t>Nuxoill</a:t>
            </a:r>
            <a:r>
              <a:rPr lang="de-DE" sz="1000" b="0" i="0">
                <a:solidFill>
                  <a:srgbClr val="000000"/>
                </a:solidFill>
                <a:effectLst/>
                <a:latin typeface="tele-neoreg"/>
              </a:rPr>
              <a:t> hat mitgewirkt Was können sie leisten? Und was ist beim Einsatz zu beachten? Antworten auf diese Fragen aus Schulsicht gibt eine Studie/Handreichung, die das </a:t>
            </a:r>
            <a:r>
              <a:rPr lang="de-DE" sz="1000" b="0" i="0" err="1">
                <a:solidFill>
                  <a:srgbClr val="000000"/>
                </a:solidFill>
                <a:effectLst/>
                <a:latin typeface="tele-neoreg"/>
              </a:rPr>
              <a:t>mmb</a:t>
            </a:r>
            <a:r>
              <a:rPr lang="de-DE" sz="1000" b="0" i="0">
                <a:solidFill>
                  <a:srgbClr val="000000"/>
                </a:solidFill>
                <a:effectLst/>
                <a:latin typeface="tele-neoreg"/>
              </a:rPr>
              <a:t> Institut – Gesellschaft für Medien- und Kompetenzforschung mbH und das Deutsche Forschungszentrum für Künstliche Intelligenz GmbH (DFKI) im Auftrag der Deutsche Telekom Stiftung erarbeitet haben. Die </a:t>
            </a:r>
            <a:r>
              <a:rPr lang="de-DE" sz="1000" b="1" i="0">
                <a:solidFill>
                  <a:srgbClr val="000000"/>
                </a:solidFill>
                <a:effectLst/>
                <a:latin typeface="tele-neoreg"/>
              </a:rPr>
              <a:t>Handreichung</a:t>
            </a:r>
            <a:r>
              <a:rPr lang="de-DE" sz="1000" b="0" i="0">
                <a:solidFill>
                  <a:srgbClr val="000000"/>
                </a:solidFill>
                <a:effectLst/>
                <a:latin typeface="tele-neoreg"/>
              </a:rPr>
              <a:t> 2</a:t>
            </a:r>
            <a:r>
              <a:rPr lang="de-DE" sz="1000" b="1" i="0">
                <a:solidFill>
                  <a:srgbClr val="000000"/>
                </a:solidFill>
                <a:effectLst/>
                <a:latin typeface="tele-neoreg"/>
              </a:rPr>
              <a:t>023 </a:t>
            </a:r>
            <a:r>
              <a:rPr lang="de-DE" sz="1000" b="0" i="0">
                <a:solidFill>
                  <a:srgbClr val="000000"/>
                </a:solidFill>
                <a:effectLst/>
                <a:latin typeface="tele-neoreg"/>
              </a:rPr>
              <a:t>richtet sich vor allem an Lehrkräfte und Schulleitungen, bietet aber auch Bildungsverantwortlichen in Politik und Verwaltung grundlegendes Orientierungswissen, um eine gewinnbringende schulische Nutzung von KI-Systemen zu fördern. </a:t>
            </a:r>
          </a:p>
          <a:p>
            <a:pPr>
              <a:buFont typeface="+mj-lt"/>
              <a:buAutoNum type="arabicPeriod"/>
            </a:pPr>
            <a:r>
              <a:rPr lang="de-DE" sz="1000"/>
              <a:t>Textgenerierende und -übersetzende Systeme </a:t>
            </a:r>
            <a:r>
              <a:rPr lang="de-DE" sz="1000" err="1"/>
              <a:t>Systeme</a:t>
            </a:r>
            <a:r>
              <a:rPr lang="de-DE" sz="1000"/>
              <a:t>, die Lehr- und Lerntexte generieren, zusammenfassen, vervollständigen, paraphrasieren, kürzen oder übersetzen. </a:t>
            </a:r>
          </a:p>
          <a:p>
            <a:pPr>
              <a:buFont typeface="+mj-lt"/>
              <a:buAutoNum type="arabicPeriod"/>
            </a:pPr>
            <a:r>
              <a:rPr lang="de-DE" sz="1000"/>
              <a:t>Material- und bildgenerierende Systeme </a:t>
            </a:r>
            <a:r>
              <a:rPr lang="de-DE" sz="1000" err="1"/>
              <a:t>Systeme</a:t>
            </a:r>
            <a:r>
              <a:rPr lang="de-DE" sz="1000"/>
              <a:t>, die sonstige Unterrichtsmaterialien (z. B. Bild, Video, Präsentationen, Arbeitsblätter) generieren. </a:t>
            </a:r>
          </a:p>
          <a:p>
            <a:pPr>
              <a:buFont typeface="+mj-lt"/>
              <a:buAutoNum type="arabicPeriod"/>
            </a:pPr>
            <a:r>
              <a:rPr lang="de-DE" sz="1000"/>
              <a:t>intelligente </a:t>
            </a:r>
            <a:r>
              <a:rPr lang="de-DE" sz="1000" err="1"/>
              <a:t>Tutoring</a:t>
            </a:r>
            <a:r>
              <a:rPr lang="de-DE" sz="1000"/>
              <a:t>- und </a:t>
            </a:r>
            <a:r>
              <a:rPr lang="de-DE" sz="1000" err="1"/>
              <a:t>Empfehlungs</a:t>
            </a:r>
            <a:r>
              <a:rPr lang="de-DE" sz="1000"/>
              <a:t> </a:t>
            </a:r>
            <a:r>
              <a:rPr lang="de-DE" sz="1000" err="1"/>
              <a:t>systeme</a:t>
            </a:r>
            <a:r>
              <a:rPr lang="de-DE" sz="1000"/>
              <a:t>, die </a:t>
            </a:r>
            <a:r>
              <a:rPr lang="de-DE" sz="1000" err="1"/>
              <a:t>indivi</a:t>
            </a:r>
            <a:r>
              <a:rPr lang="de-DE" sz="1000"/>
              <a:t> </a:t>
            </a:r>
            <a:r>
              <a:rPr lang="de-DE" sz="1000" err="1"/>
              <a:t>duelles</a:t>
            </a:r>
            <a:r>
              <a:rPr lang="de-DE" sz="1000"/>
              <a:t> Feedback zu Lern- und Testleistungen geben oder, basierend auf verschiedenen Merkmalen der Lernenden, die Reihenfolge von Lerninhalten personalisiert an passen bzw. empfehlen. </a:t>
            </a:r>
          </a:p>
          <a:p>
            <a:pPr>
              <a:buFont typeface="+mj-lt"/>
              <a:buAutoNum type="arabicPeriod"/>
            </a:pPr>
            <a:r>
              <a:rPr lang="de-DE" sz="1000"/>
              <a:t>Prüfungsunter stützende Systeme </a:t>
            </a:r>
            <a:r>
              <a:rPr lang="de-DE" sz="1000" err="1"/>
              <a:t>Systeme</a:t>
            </a:r>
            <a:r>
              <a:rPr lang="de-DE" sz="1000"/>
              <a:t>, die für die Generierung und Korrektur von Aufgaben und Prüfungen eingesetzt werden. </a:t>
            </a:r>
          </a:p>
          <a:p>
            <a:pPr>
              <a:buFont typeface="+mj-lt"/>
              <a:buAutoNum type="arabicPeriod"/>
            </a:pPr>
            <a:r>
              <a:rPr lang="de-DE" sz="1000"/>
              <a:t>Learning Analytics und Educational Data Mining Analyse von Lern verhalten, Vorhersagen oder frühzeitige Warnungen (z. B. zum Lernverlauf und -erfolg) und Evaluation von Bildungsprozessen.</a:t>
            </a:r>
          </a:p>
          <a:p>
            <a:pPr>
              <a:buFont typeface="+mj-lt"/>
              <a:buAutoNum type="arabicPeriod"/>
            </a:pPr>
            <a:r>
              <a:rPr lang="de-DE" sz="1000"/>
              <a:t>Bildungs- und unterrichtsorganisierende Systeme </a:t>
            </a:r>
            <a:r>
              <a:rPr lang="de-DE" sz="1000" err="1"/>
              <a:t>Systeme</a:t>
            </a:r>
            <a:r>
              <a:rPr lang="de-DE" sz="1000"/>
              <a:t>, die Administration und Organisation des Unterrichts </a:t>
            </a:r>
            <a:r>
              <a:rPr lang="de-DE" sz="1000" err="1"/>
              <a:t>geschehens</a:t>
            </a:r>
            <a:r>
              <a:rPr lang="de-DE" sz="1000"/>
              <a:t> erleichtern oder für Planung und Management von Bildungsprozessen eingesetzt werden. </a:t>
            </a:r>
          </a:p>
          <a:p>
            <a:pPr>
              <a:buFont typeface="+mj-lt"/>
              <a:buAutoNum type="arabicPeriod"/>
            </a:pPr>
            <a:r>
              <a:rPr lang="de-DE" sz="1000"/>
              <a:t>Text-</a:t>
            </a:r>
            <a:r>
              <a:rPr lang="de-DE" sz="1000" err="1"/>
              <a:t>to</a:t>
            </a:r>
            <a:r>
              <a:rPr lang="de-DE" sz="1000"/>
              <a:t>-Speech- und Speech-</a:t>
            </a:r>
            <a:r>
              <a:rPr lang="de-DE" sz="1000" err="1"/>
              <a:t>to</a:t>
            </a:r>
            <a:r>
              <a:rPr lang="de-DE" sz="1000"/>
              <a:t>-Text-Systeme Umwandlung von Text in Sprache und umgekehrt, z. B. für Lernende mit Seh- oder Höreinschränkungen oder für die Erstellung von Sitzungsprotokollen im Kollegium. Zielgruppen: Lernende, Lehrende, Institutionen</a:t>
            </a:r>
          </a:p>
          <a:p>
            <a:pPr>
              <a:buFont typeface="+mj-lt"/>
              <a:buAutoNum type="arabicPeriod"/>
            </a:pPr>
            <a:endParaRPr lang="de-DE" sz="1000"/>
          </a:p>
          <a:p>
            <a:pPr marL="266700" indent="-266700"/>
            <a:r>
              <a:rPr lang="de-DE" sz="1000"/>
              <a:t>5 Empfehlungen</a:t>
            </a:r>
          </a:p>
          <a:p>
            <a:pPr marL="266700" indent="-266700">
              <a:buFont typeface="+mj-lt"/>
              <a:buAutoNum type="arabicPeriod"/>
            </a:pPr>
            <a:r>
              <a:rPr lang="de-DE" sz="1000"/>
              <a:t>Lehrkräfte müssen im Umgang mit KI die Hoheit behalten (Lernen mit KI)</a:t>
            </a:r>
          </a:p>
          <a:p>
            <a:pPr marL="266700" indent="-266700">
              <a:buFont typeface="+mj-lt"/>
              <a:buAutoNum type="arabicPeriod"/>
            </a:pPr>
            <a:r>
              <a:rPr lang="de-DE" sz="1000"/>
              <a:t>Lehrkräfte müssen lernen, den Umgang mit KI zu vermitteln (Lernen über KI) </a:t>
            </a:r>
          </a:p>
          <a:p>
            <a:pPr marL="266700" indent="-266700">
              <a:buFont typeface="+mj-lt"/>
              <a:buAutoNum type="arabicPeriod"/>
            </a:pPr>
            <a:r>
              <a:rPr lang="de-DE" sz="1000"/>
              <a:t>Die Schulen müssen mehr Experimentierräume für die Erprobung neuer Technologien bekommen</a:t>
            </a:r>
          </a:p>
          <a:p>
            <a:pPr marL="266700" indent="-266700">
              <a:buFont typeface="+mj-lt"/>
              <a:buAutoNum type="arabicPeriod"/>
            </a:pPr>
            <a:r>
              <a:rPr lang="de-DE" sz="1000"/>
              <a:t>Bund und Länder müssen die Fortsetzung des Digitalpakts auf den Weg bringen </a:t>
            </a:r>
          </a:p>
          <a:p>
            <a:pPr marL="266700" indent="-266700">
              <a:buFont typeface="+mj-lt"/>
              <a:buAutoNum type="arabicPeriod"/>
            </a:pPr>
            <a:r>
              <a:rPr lang="de-DE" sz="1000"/>
              <a:t>Die Politik muss Rechtssicherheit für den Einsatz von digitalen Medien und KI in der Schule schaffen </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12</a:t>
            </a:fld>
            <a:endParaRPr lang="de-DE"/>
          </a:p>
        </p:txBody>
      </p:sp>
    </p:spTree>
    <p:extLst>
      <p:ext uri="{BB962C8B-B14F-4D97-AF65-F5344CB8AC3E}">
        <p14:creationId xmlns:p14="http://schemas.microsoft.com/office/powerpoint/2010/main" val="3888120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b="1" i="0" u="none" strike="noStrike" baseline="0" err="1">
                <a:solidFill>
                  <a:srgbClr val="000000"/>
                </a:solidFill>
                <a:latin typeface="TeleNeo"/>
              </a:rPr>
              <a:t>Qapito</a:t>
            </a:r>
            <a:r>
              <a:rPr lang="de-DE" sz="1000" b="1" i="0" u="none" strike="noStrike" baseline="0">
                <a:solidFill>
                  <a:srgbClr val="000000"/>
                </a:solidFill>
                <a:latin typeface="TeleNeo"/>
              </a:rPr>
              <a:t>! </a:t>
            </a:r>
            <a:endParaRPr lang="de-DE" sz="1000" b="0" i="0" u="none" strike="noStrike" baseline="0">
              <a:solidFill>
                <a:srgbClr val="000000"/>
              </a:solidFill>
              <a:latin typeface="TeleNeo"/>
            </a:endParaRPr>
          </a:p>
          <a:p>
            <a:r>
              <a:rPr lang="de-DE" sz="1000" b="0" i="0" u="none" strike="noStrike" baseline="0">
                <a:solidFill>
                  <a:srgbClr val="000000"/>
                </a:solidFill>
                <a:latin typeface="TeleNeo"/>
              </a:rPr>
              <a:t>Das Projekt der Deutschen Telekom Stiftung hat das Ziel, Kinder und Jugendliche im Alter von 12 bis 17 Jahren zu befähigen, </a:t>
            </a:r>
            <a:r>
              <a:rPr lang="de-DE" sz="1000" b="1" i="0" u="none" strike="noStrike" baseline="0">
                <a:solidFill>
                  <a:srgbClr val="000000"/>
                </a:solidFill>
                <a:latin typeface="TeleNeo"/>
              </a:rPr>
              <a:t>Desinformationen </a:t>
            </a:r>
            <a:r>
              <a:rPr lang="de-DE" sz="1000" b="0" i="0" u="none" strike="noStrike" baseline="0">
                <a:solidFill>
                  <a:srgbClr val="000000"/>
                </a:solidFill>
                <a:latin typeface="TeleNeo"/>
              </a:rPr>
              <a:t>zu erkennen und digitale Inhalte kritisch zu beurteilen. Um dieses Ziel zu erreichen, bietet die Stiftung evidenzbasierte Workshop- und Unterrichtsmaterialien an, die von </a:t>
            </a:r>
            <a:r>
              <a:rPr lang="de-DE" sz="1000" b="0" i="0" u="none" strike="noStrike" baseline="0" err="1">
                <a:solidFill>
                  <a:srgbClr val="000000"/>
                </a:solidFill>
                <a:latin typeface="TeleNeo"/>
              </a:rPr>
              <a:t>Wissenschaftler:innen</a:t>
            </a:r>
            <a:r>
              <a:rPr lang="de-DE" sz="1000" b="0" i="0" u="none" strike="noStrike" baseline="0">
                <a:solidFill>
                  <a:srgbClr val="000000"/>
                </a:solidFill>
                <a:latin typeface="TeleNeo"/>
              </a:rPr>
              <a:t> der Ruhr-Universität Bochum entwickelt und mit mehr als 1.100 </a:t>
            </a:r>
            <a:r>
              <a:rPr lang="de-DE" sz="1000" b="0" i="0" u="none" strike="noStrike" baseline="0" err="1">
                <a:solidFill>
                  <a:srgbClr val="000000"/>
                </a:solidFill>
                <a:latin typeface="TeleNeo"/>
              </a:rPr>
              <a:t>Schüler:innen</a:t>
            </a:r>
            <a:r>
              <a:rPr lang="de-DE" sz="1000" b="0" i="0" u="none" strike="noStrike" baseline="0">
                <a:solidFill>
                  <a:srgbClr val="000000"/>
                </a:solidFill>
                <a:latin typeface="TeleNeo"/>
              </a:rPr>
              <a:t> evaluiert wurden. Diese Materialien, darunter Vortragsfolien, Arbeitsblätter und didaktische Ablaufpläne, können frei genutzt und an unterschiedliche Kontexte angepasst werden. Ergänzend steht das digitale Lernspiel „Facts &amp; Fakes 2“ zur Verfügung, das spielerisch Basiskompetenzen der </a:t>
            </a:r>
            <a:r>
              <a:rPr lang="de-DE" sz="1000" b="1" i="0" u="none" strike="noStrike" baseline="0">
                <a:solidFill>
                  <a:srgbClr val="000000"/>
                </a:solidFill>
                <a:latin typeface="TeleNeo"/>
              </a:rPr>
              <a:t>Quellenbewertung </a:t>
            </a:r>
            <a:r>
              <a:rPr lang="de-DE" sz="1000" b="0" i="0" u="none" strike="noStrike" baseline="0">
                <a:solidFill>
                  <a:srgbClr val="000000"/>
                </a:solidFill>
                <a:latin typeface="TeleNeo"/>
              </a:rPr>
              <a:t>vermittelt und kostenfrei heruntergeladen oder browserbasiert gespielt werden kann. Für Lehrkräfte und andere Lernbegleitende gibt es regelmäßige Online-Seminare, in denen die Materialien vorgestellt und ihre Anwendung demonstriert werden. Ein dauerhaft verfügbarer Online-Fortbildungskurs auf dem NELE-Campus ermöglicht es, sich flexibel und vertieft mit dem Thema auseinanderzusetzen. Bis Sommer 2025 ist zudem die Weiterentwicklung des Lernspiels Facts &amp; Fakes mit passenden Begleitmaterialien für den Unterricht geplant. In der Weiterentwicklung des </a:t>
            </a:r>
            <a:r>
              <a:rPr lang="de-DE" sz="1000" b="0" i="0" u="none" strike="noStrike" baseline="0" err="1">
                <a:solidFill>
                  <a:srgbClr val="000000"/>
                </a:solidFill>
                <a:latin typeface="TeleNeo"/>
              </a:rPr>
              <a:t>Qapito</a:t>
            </a:r>
            <a:r>
              <a:rPr lang="de-DE" sz="1000" b="0" i="0" u="none" strike="noStrike" baseline="0">
                <a:solidFill>
                  <a:srgbClr val="000000"/>
                </a:solidFill>
                <a:latin typeface="TeleNeo"/>
              </a:rPr>
              <a:t>!-Projekts soll generative KI als Companion zur Quellenbewertung eingesetzt werden. Mit der rasanten Weiterentwicklung von KI-Anwendungen existieren mittlerweile digitale Werkzeuge, die in doppelter Hinsicht relevant für die Informations- und Quellenbewertung von Jugendlichen sind: </a:t>
            </a:r>
          </a:p>
          <a:p>
            <a:r>
              <a:rPr lang="de-DE" sz="1000" b="0" i="0" u="none" strike="noStrike" baseline="0">
                <a:solidFill>
                  <a:srgbClr val="000000"/>
                </a:solidFill>
                <a:latin typeface="TeleNeo"/>
              </a:rPr>
              <a:t>1) Sie stellen eine besondere Herausforderung für die Bewertung dar, weil täuschend echt wirkende Falschinformationen mit geringem Aufwand erstellt und verbreitet werden können. </a:t>
            </a:r>
          </a:p>
          <a:p>
            <a:r>
              <a:rPr lang="de-DE" sz="1000" b="0" i="0" u="none" strike="noStrike" baseline="0">
                <a:solidFill>
                  <a:srgbClr val="000000"/>
                </a:solidFill>
                <a:latin typeface="TeleNeo"/>
              </a:rPr>
              <a:t>2) Es liegt ein großes, bislang nahezu völlig ungeborgenes Potenzial darin, LLMs zu nutzen, um im Dialog mit diesen, Aufschluss über die Glaubwürdigkeit geteilter Informationen und Quellen zu erhalten. </a:t>
            </a:r>
          </a:p>
          <a:p>
            <a:r>
              <a:rPr lang="de-DE" sz="1000" b="0" i="0" u="none" strike="noStrike" baseline="0">
                <a:solidFill>
                  <a:srgbClr val="000000"/>
                </a:solidFill>
                <a:latin typeface="TeleNeo"/>
              </a:rPr>
              <a:t>Wichtig: Dabei geht es nicht darum, das abschließende Urteil über die Glaubwürdigkeit einer Information an die KI auszulagern, sondern überprüfbare Informationen zu erhalten, für die ohne KI aufwändige Recherchen notwendig wären, die </a:t>
            </a:r>
            <a:r>
              <a:rPr lang="de-DE" sz="1000" b="0" i="0" u="none" strike="noStrike" baseline="0" err="1">
                <a:solidFill>
                  <a:srgbClr val="000000"/>
                </a:solidFill>
                <a:latin typeface="TeleNeo"/>
              </a:rPr>
              <a:t>Schüler:innen</a:t>
            </a:r>
            <a:r>
              <a:rPr lang="de-DE" sz="1000" b="0" i="0" u="none" strike="noStrike" baseline="0">
                <a:solidFill>
                  <a:srgbClr val="000000"/>
                </a:solidFill>
                <a:latin typeface="TeleNeo"/>
              </a:rPr>
              <a:t> oft meiden. LLMs werden also als ‚Companion-Tools‘ genutzt, die den Bewertungsprozess begleiten, unterstützen und zum Hinterfragen anregen. </a:t>
            </a:r>
          </a:p>
          <a:p>
            <a:r>
              <a:rPr lang="de-DE" sz="1000" b="1" i="0" u="none" strike="noStrike" baseline="0">
                <a:solidFill>
                  <a:srgbClr val="000000"/>
                </a:solidFill>
                <a:latin typeface="TeleNeo"/>
              </a:rPr>
              <a:t>Alle Materialien zum Download und Links zu den Online-Fortbildungen finden Sie auf unserer Projektseite</a:t>
            </a:r>
            <a:r>
              <a:rPr lang="de-DE" sz="1000" b="0" i="0" u="none" strike="noStrike" baseline="0">
                <a:solidFill>
                  <a:srgbClr val="000000"/>
                </a:solidFill>
                <a:latin typeface="TeleNeo"/>
              </a:rPr>
              <a:t>: https://www.telekom-stiftung.de/qapito </a:t>
            </a:r>
            <a:endParaRPr lang="de-DE" sz="1000"/>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13</a:t>
            </a:fld>
            <a:endParaRPr lang="de-DE"/>
          </a:p>
        </p:txBody>
      </p:sp>
    </p:spTree>
    <p:extLst>
      <p:ext uri="{BB962C8B-B14F-4D97-AF65-F5344CB8AC3E}">
        <p14:creationId xmlns:p14="http://schemas.microsoft.com/office/powerpoint/2010/main" val="218231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a:solidFill>
                  <a:srgbClr val="474747"/>
                </a:solidFill>
                <a:effectLst/>
                <a:latin typeface="Arial" panose="020B0604020202020204" pitchFamily="34" charset="0"/>
              </a:rPr>
              <a:t>Deepfakes sind realistisch wirkende Medieninhalte, die durch Techniken der künstlichen Intelligenz abgeändert, erzeugt bzw. verfälscht worden sind</a:t>
            </a:r>
          </a:p>
          <a:p>
            <a:r>
              <a:rPr lang="de-DE"/>
              <a:t>Wer glaubt, dass das linke Bild ein Deep Fake ist, steht bitte auf/trampelt bitte laut.</a:t>
            </a:r>
          </a:p>
          <a:p>
            <a:pPr marL="0" marR="0" lvl="0" indent="0" algn="l" defTabSz="914400" rtl="0" eaLnBrk="0" fontAlgn="base" latinLnBrk="0" hangingPunct="0">
              <a:lnSpc>
                <a:spcPct val="90000"/>
              </a:lnSpc>
              <a:spcBef>
                <a:spcPct val="50000"/>
              </a:spcBef>
              <a:spcAft>
                <a:spcPct val="0"/>
              </a:spcAft>
              <a:buClr>
                <a:schemeClr val="tx2"/>
              </a:buClr>
              <a:buSzTx/>
              <a:buFont typeface="Wingdings" charset="0"/>
              <a:buNone/>
              <a:tabLst>
                <a:tab pos="266700" algn="l"/>
                <a:tab pos="542925" algn="l"/>
                <a:tab pos="809625" algn="l"/>
                <a:tab pos="1076325" algn="l"/>
                <a:tab pos="1343025" algn="l"/>
              </a:tabLst>
              <a:defRPr/>
            </a:pPr>
            <a:r>
              <a:rPr lang="de-DE"/>
              <a:t>Wer glaubt, dass das rechte Bild ein Deep Fake ist, steht jetzt bitte auf/trampelt bitte laut.</a:t>
            </a:r>
          </a:p>
          <a:p>
            <a:pPr marL="0" marR="0" lvl="0" indent="0" algn="l" defTabSz="914400" rtl="0" eaLnBrk="0" fontAlgn="base" latinLnBrk="0" hangingPunct="0">
              <a:lnSpc>
                <a:spcPct val="90000"/>
              </a:lnSpc>
              <a:spcBef>
                <a:spcPct val="50000"/>
              </a:spcBef>
              <a:spcAft>
                <a:spcPct val="0"/>
              </a:spcAft>
              <a:buClr>
                <a:schemeClr val="tx2"/>
              </a:buClr>
              <a:buSzTx/>
              <a:buFont typeface="Wingdings" charset="0"/>
              <a:buNone/>
              <a:tabLst>
                <a:tab pos="266700" algn="l"/>
                <a:tab pos="542925" algn="l"/>
                <a:tab pos="809625" algn="l"/>
                <a:tab pos="1076325" algn="l"/>
                <a:tab pos="1343025" algn="l"/>
              </a:tabLst>
              <a:defRPr/>
            </a:pPr>
            <a:r>
              <a:rPr lang="de-DE"/>
              <a:t>Wer glaubt, dass beide ein Deep Fake sind?</a:t>
            </a:r>
          </a:p>
          <a:p>
            <a:pPr marL="0" marR="0" lvl="0" indent="0" algn="l" defTabSz="914400" rtl="0" eaLnBrk="0" fontAlgn="base" latinLnBrk="0" hangingPunct="0">
              <a:lnSpc>
                <a:spcPct val="90000"/>
              </a:lnSpc>
              <a:spcBef>
                <a:spcPct val="50000"/>
              </a:spcBef>
              <a:spcAft>
                <a:spcPct val="0"/>
              </a:spcAft>
              <a:buClr>
                <a:schemeClr val="tx2"/>
              </a:buClr>
              <a:buSzTx/>
              <a:buFont typeface="Wingdings" charset="0"/>
              <a:buNone/>
              <a:tabLst>
                <a:tab pos="266700" algn="l"/>
                <a:tab pos="542925" algn="l"/>
                <a:tab pos="809625" algn="l"/>
                <a:tab pos="1076325" algn="l"/>
                <a:tab pos="1343025" algn="l"/>
              </a:tabLst>
              <a:defRPr/>
            </a:pPr>
            <a:endParaRPr lang="de-DE"/>
          </a:p>
          <a:p>
            <a:pPr marL="0" indent="0">
              <a:buNone/>
            </a:pPr>
            <a:endParaRPr lang="de-DE"/>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14</a:t>
            </a:fld>
            <a:endParaRPr lang="de-DE"/>
          </a:p>
        </p:txBody>
      </p:sp>
    </p:spTree>
    <p:extLst>
      <p:ext uri="{BB962C8B-B14F-4D97-AF65-F5344CB8AC3E}">
        <p14:creationId xmlns:p14="http://schemas.microsoft.com/office/powerpoint/2010/main" val="4174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Links ist das Deep Fake. Rechts ist keiner.</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15</a:t>
            </a:fld>
            <a:endParaRPr lang="de-DE"/>
          </a:p>
        </p:txBody>
      </p:sp>
    </p:spTree>
    <p:extLst>
      <p:ext uri="{BB962C8B-B14F-4D97-AF65-F5344CB8AC3E}">
        <p14:creationId xmlns:p14="http://schemas.microsoft.com/office/powerpoint/2010/main" val="318255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spcBef>
                <a:spcPct val="0"/>
              </a:spcBef>
              <a:spcAft>
                <a:spcPts val="0"/>
              </a:spcAft>
              <a:buFont typeface="Wingdings,Sans-Serif" charset="0"/>
              <a:buChar char="Ø"/>
            </a:pPr>
            <a:r>
              <a:rPr lang="de-DE"/>
              <a:t>Data </a:t>
            </a:r>
            <a:r>
              <a:rPr lang="de-DE" err="1"/>
              <a:t>Literacy</a:t>
            </a:r>
            <a:r>
              <a:rPr lang="de-DE"/>
              <a:t>, d.h. die Fähigkeit Daten zu sammeln, zu managen, zu bewerten und datengestützte Entscheidungen zu treffen, ist eine Kern-kompetenz des 21. Jahrhunderts.</a:t>
            </a:r>
          </a:p>
          <a:p>
            <a:pPr>
              <a:lnSpc>
                <a:spcPct val="100000"/>
              </a:lnSpc>
              <a:spcBef>
                <a:spcPct val="0"/>
              </a:spcBef>
              <a:spcAft>
                <a:spcPts val="0"/>
              </a:spcAft>
              <a:buFont typeface="Wingdings,Sans-Serif" charset="0"/>
              <a:buChar char="Ø"/>
            </a:pPr>
            <a:endParaRPr lang="de-DE"/>
          </a:p>
          <a:p>
            <a:pPr marL="266700" marR="0" lvl="0" indent="-266700" algn="l" defTabSz="914400" rtl="0" eaLnBrk="0" fontAlgn="base" latinLnBrk="0" hangingPunct="0">
              <a:lnSpc>
                <a:spcPct val="100000"/>
              </a:lnSpc>
              <a:spcBef>
                <a:spcPct val="0"/>
              </a:spcBef>
              <a:spcAft>
                <a:spcPts val="0"/>
              </a:spcAft>
              <a:buClr>
                <a:schemeClr val="tx2"/>
              </a:buClr>
              <a:buSzTx/>
              <a:buFont typeface="Wingdings,Sans-Serif" charset="0"/>
              <a:buChar char="Ø"/>
              <a:tabLst>
                <a:tab pos="266700" algn="l"/>
                <a:tab pos="542925" algn="l"/>
                <a:tab pos="809625" algn="l"/>
                <a:tab pos="1076325" algn="l"/>
                <a:tab pos="1343025" algn="l"/>
              </a:tabLst>
              <a:defRPr/>
            </a:pPr>
            <a:r>
              <a:rPr lang="de-DE"/>
              <a:t>Wir bieten: Unterrichtsmaterialien, die wir in Kooperationen mit verschiedenen Lehrkräften im Projekt an der Universität Paderborn entwickelt und erprobt haben sowie in unserer Forschung einsetzen. Diese Materialien decken verschiedene Themen von Data Science, Künstliche Intelligenz und Big Data ab.  </a:t>
            </a:r>
            <a:r>
              <a:rPr lang="de-DE" sz="1800" b="1" i="0" u="none" strike="noStrike" baseline="0">
                <a:solidFill>
                  <a:srgbClr val="000000"/>
                </a:solidFill>
                <a:latin typeface="TeleNeo"/>
              </a:rPr>
              <a:t>Unterrichtsmodule von der 5. - 13. Klasse inklusive aller Materialien und Tools sind downloadbar unter: https://www.prodabi.de/unterricht/ . Perspektive: Online Materialien auf E-Learning Plattform</a:t>
            </a:r>
          </a:p>
          <a:p>
            <a:pPr algn="l" fontAlgn="base"/>
            <a:r>
              <a:rPr lang="en-US" err="1">
                <a:latin typeface="Calibri"/>
                <a:ea typeface="Calibri"/>
                <a:cs typeface="Calibri"/>
              </a:rPr>
              <a:t>Datenkartenspiel</a:t>
            </a:r>
            <a:r>
              <a:rPr lang="en-US">
                <a:latin typeface="Calibri"/>
                <a:ea typeface="Calibri"/>
                <a:cs typeface="Calibri"/>
              </a:rPr>
              <a:t>: I</a:t>
            </a:r>
            <a:r>
              <a:rPr lang="en-US"/>
              <a:t>n </a:t>
            </a:r>
            <a:r>
              <a:rPr lang="en-US" err="1"/>
              <a:t>dieser</a:t>
            </a:r>
            <a:r>
              <a:rPr lang="en-US"/>
              <a:t> </a:t>
            </a:r>
            <a:r>
              <a:rPr lang="en-US" err="1"/>
              <a:t>Unterrichtsreihe</a:t>
            </a:r>
            <a:r>
              <a:rPr lang="en-US"/>
              <a:t> </a:t>
            </a:r>
            <a:r>
              <a:rPr lang="en-US" err="1"/>
              <a:t>geht</a:t>
            </a:r>
            <a:r>
              <a:rPr lang="en-US"/>
              <a:t> es </a:t>
            </a:r>
            <a:r>
              <a:rPr lang="en-US" err="1"/>
              <a:t>darum</a:t>
            </a:r>
            <a:r>
              <a:rPr lang="en-US"/>
              <a:t> </a:t>
            </a:r>
            <a:r>
              <a:rPr lang="en-US" err="1"/>
              <a:t>Schülerinnen</a:t>
            </a:r>
            <a:r>
              <a:rPr lang="en-US"/>
              <a:t> und </a:t>
            </a:r>
            <a:r>
              <a:rPr lang="en-US" err="1"/>
              <a:t>Schülern</a:t>
            </a:r>
            <a:r>
              <a:rPr lang="en-US"/>
              <a:t> (SuS) </a:t>
            </a:r>
            <a:r>
              <a:rPr lang="en-US" err="1"/>
              <a:t>eine</a:t>
            </a:r>
            <a:r>
              <a:rPr lang="en-US"/>
              <a:t> </a:t>
            </a:r>
            <a:r>
              <a:rPr lang="en-US" err="1"/>
              <a:t>Vorstellung</a:t>
            </a:r>
            <a:r>
              <a:rPr lang="en-US"/>
              <a:t> von </a:t>
            </a:r>
            <a:r>
              <a:rPr lang="en-US" err="1"/>
              <a:t>maschinellem</a:t>
            </a:r>
            <a:r>
              <a:rPr lang="en-US"/>
              <a:t> </a:t>
            </a:r>
            <a:r>
              <a:rPr lang="en-US" err="1"/>
              <a:t>Lernen</a:t>
            </a:r>
            <a:r>
              <a:rPr lang="en-US"/>
              <a:t> und </a:t>
            </a:r>
            <a:r>
              <a:rPr lang="en-US" err="1"/>
              <a:t>Künstlicher</a:t>
            </a:r>
            <a:r>
              <a:rPr lang="en-US"/>
              <a:t> </a:t>
            </a:r>
            <a:r>
              <a:rPr lang="en-US" err="1"/>
              <a:t>Intelligenz</a:t>
            </a:r>
            <a:r>
              <a:rPr lang="en-US"/>
              <a:t> zu </a:t>
            </a:r>
            <a:r>
              <a:rPr lang="en-US" err="1"/>
              <a:t>vermitteln</a:t>
            </a:r>
            <a:r>
              <a:rPr lang="en-US"/>
              <a:t>. Die  </a:t>
            </a:r>
            <a:r>
              <a:rPr lang="en-US" err="1"/>
              <a:t>Umsetzung</a:t>
            </a:r>
            <a:r>
              <a:rPr lang="en-US"/>
              <a:t> in </a:t>
            </a:r>
            <a:r>
              <a:rPr lang="en-US" err="1"/>
              <a:t>dieser</a:t>
            </a:r>
            <a:r>
              <a:rPr lang="en-US"/>
              <a:t> </a:t>
            </a:r>
            <a:r>
              <a:rPr lang="en-US" err="1"/>
              <a:t>Reihe</a:t>
            </a:r>
            <a:r>
              <a:rPr lang="en-US"/>
              <a:t> </a:t>
            </a:r>
            <a:r>
              <a:rPr lang="en-US" err="1"/>
              <a:t>basiert</a:t>
            </a:r>
            <a:r>
              <a:rPr lang="en-US"/>
              <a:t> </a:t>
            </a:r>
            <a:r>
              <a:rPr lang="en-US" err="1"/>
              <a:t>hauptsächlich</a:t>
            </a:r>
            <a:r>
              <a:rPr lang="en-US"/>
              <a:t> auf unplugged </a:t>
            </a:r>
            <a:r>
              <a:rPr lang="en-US" err="1"/>
              <a:t>Materialien</a:t>
            </a:r>
            <a:r>
              <a:rPr lang="en-US"/>
              <a:t>, die das </a:t>
            </a:r>
            <a:r>
              <a:rPr lang="en-US" err="1"/>
              <a:t>handlungsorientierte</a:t>
            </a:r>
            <a:r>
              <a:rPr lang="en-US"/>
              <a:t> </a:t>
            </a:r>
            <a:r>
              <a:rPr lang="en-US" err="1"/>
              <a:t>Lernen</a:t>
            </a:r>
            <a:r>
              <a:rPr lang="en-US"/>
              <a:t> </a:t>
            </a:r>
            <a:r>
              <a:rPr lang="en-US" err="1"/>
              <a:t>ermöglichen</a:t>
            </a:r>
            <a:r>
              <a:rPr lang="en-US"/>
              <a:t>. Der </a:t>
            </a:r>
            <a:r>
              <a:rPr lang="en-US" err="1"/>
              <a:t>ausgewählte</a:t>
            </a:r>
            <a:r>
              <a:rPr lang="en-US"/>
              <a:t> </a:t>
            </a:r>
            <a:r>
              <a:rPr lang="en-US" err="1"/>
              <a:t>Kontext</a:t>
            </a:r>
            <a:r>
              <a:rPr lang="en-US"/>
              <a:t> „</a:t>
            </a:r>
            <a:r>
              <a:rPr lang="en-US" err="1"/>
              <a:t>Lebensmittel</a:t>
            </a:r>
            <a:r>
              <a:rPr lang="en-US"/>
              <a:t>“ </a:t>
            </a:r>
            <a:r>
              <a:rPr lang="en-US" err="1"/>
              <a:t>ist</a:t>
            </a:r>
            <a:r>
              <a:rPr lang="en-US"/>
              <a:t> für alle SuS relevant und </a:t>
            </a:r>
            <a:r>
              <a:rPr lang="en-US" err="1"/>
              <a:t>insbesondere</a:t>
            </a:r>
            <a:r>
              <a:rPr lang="en-US"/>
              <a:t> </a:t>
            </a:r>
            <a:r>
              <a:rPr lang="en-US" err="1"/>
              <a:t>auch</a:t>
            </a:r>
            <a:r>
              <a:rPr lang="en-US"/>
              <a:t> für </a:t>
            </a:r>
            <a:r>
              <a:rPr lang="en-US" err="1"/>
              <a:t>jüngere</a:t>
            </a:r>
            <a:r>
              <a:rPr lang="en-US"/>
              <a:t> SuS </a:t>
            </a:r>
            <a:r>
              <a:rPr lang="en-US" err="1"/>
              <a:t>geeignet</a:t>
            </a:r>
            <a:r>
              <a:rPr lang="en-US"/>
              <a:t>. </a:t>
            </a:r>
            <a:r>
              <a:rPr lang="en-US" err="1"/>
              <a:t>Lebensmittel</a:t>
            </a:r>
            <a:r>
              <a:rPr lang="en-US"/>
              <a:t> </a:t>
            </a:r>
            <a:r>
              <a:rPr lang="en-US" err="1"/>
              <a:t>kann</a:t>
            </a:r>
            <a:r>
              <a:rPr lang="en-US"/>
              <a:t> man </a:t>
            </a:r>
            <a:r>
              <a:rPr lang="en-US" err="1"/>
              <a:t>anhand</a:t>
            </a:r>
            <a:r>
              <a:rPr lang="en-US"/>
              <a:t> von </a:t>
            </a:r>
            <a:r>
              <a:rPr lang="en-US" err="1"/>
              <a:t>Nährwertangaben</a:t>
            </a:r>
            <a:r>
              <a:rPr lang="en-US"/>
              <a:t> </a:t>
            </a:r>
            <a:r>
              <a:rPr lang="en-US" err="1"/>
              <a:t>als</a:t>
            </a:r>
            <a:r>
              <a:rPr lang="en-US"/>
              <a:t> “</a:t>
            </a:r>
            <a:r>
              <a:rPr lang="en-US" err="1"/>
              <a:t>eher</a:t>
            </a:r>
            <a:r>
              <a:rPr lang="en-US"/>
              <a:t> </a:t>
            </a:r>
            <a:r>
              <a:rPr lang="en-US" b="1" err="1"/>
              <a:t>empfehlenswert</a:t>
            </a:r>
            <a:r>
              <a:rPr lang="en-US" b="1"/>
              <a:t>” </a:t>
            </a:r>
            <a:r>
              <a:rPr lang="en-US" b="1" err="1"/>
              <a:t>oder</a:t>
            </a:r>
            <a:r>
              <a:rPr lang="en-US" b="1"/>
              <a:t> “</a:t>
            </a:r>
            <a:r>
              <a:rPr lang="en-US" b="1" err="1"/>
              <a:t>eher</a:t>
            </a:r>
            <a:r>
              <a:rPr lang="en-US" b="1"/>
              <a:t> </a:t>
            </a:r>
            <a:r>
              <a:rPr lang="en-US" b="1" err="1"/>
              <a:t>nicht</a:t>
            </a:r>
            <a:r>
              <a:rPr lang="en-US" b="1"/>
              <a:t> </a:t>
            </a:r>
            <a:r>
              <a:rPr lang="en-US" b="1" err="1"/>
              <a:t>empfehlenswert</a:t>
            </a:r>
            <a:r>
              <a:rPr lang="en-US"/>
              <a:t>” </a:t>
            </a:r>
            <a:r>
              <a:rPr lang="en-US" err="1"/>
              <a:t>klassifizieren</a:t>
            </a:r>
            <a:r>
              <a:rPr lang="en-US"/>
              <a:t>. </a:t>
            </a:r>
            <a:r>
              <a:rPr lang="en-US" err="1"/>
              <a:t>Dabei</a:t>
            </a:r>
            <a:r>
              <a:rPr lang="en-US"/>
              <a:t> </a:t>
            </a:r>
            <a:r>
              <a:rPr lang="en-US" err="1"/>
              <a:t>müssen</a:t>
            </a:r>
            <a:r>
              <a:rPr lang="en-US"/>
              <a:t> </a:t>
            </a:r>
            <a:r>
              <a:rPr lang="en-US" err="1"/>
              <a:t>mehrere</a:t>
            </a:r>
            <a:r>
              <a:rPr lang="en-US"/>
              <a:t> </a:t>
            </a:r>
            <a:r>
              <a:rPr lang="en-US" err="1"/>
              <a:t>Merkmale</a:t>
            </a:r>
            <a:r>
              <a:rPr lang="en-US"/>
              <a:t> </a:t>
            </a:r>
            <a:r>
              <a:rPr lang="en-US" err="1"/>
              <a:t>wie</a:t>
            </a:r>
            <a:r>
              <a:rPr lang="en-US"/>
              <a:t> </a:t>
            </a:r>
            <a:r>
              <a:rPr lang="en-US" err="1"/>
              <a:t>Fettgehalt</a:t>
            </a:r>
            <a:r>
              <a:rPr lang="en-US"/>
              <a:t>, </a:t>
            </a:r>
            <a:r>
              <a:rPr lang="en-US" err="1"/>
              <a:t>Zuckergehalt</a:t>
            </a:r>
            <a:r>
              <a:rPr lang="en-US"/>
              <a:t> und </a:t>
            </a:r>
            <a:r>
              <a:rPr lang="en-US" err="1"/>
              <a:t>Kalorien</a:t>
            </a:r>
            <a:r>
              <a:rPr lang="en-US"/>
              <a:t> </a:t>
            </a:r>
            <a:r>
              <a:rPr lang="en-US" err="1"/>
              <a:t>berücksichtigt</a:t>
            </a:r>
            <a:r>
              <a:rPr lang="en-US"/>
              <a:t> </a:t>
            </a:r>
            <a:r>
              <a:rPr lang="en-US" err="1"/>
              <a:t>werden</a:t>
            </a:r>
            <a:r>
              <a:rPr lang="en-US"/>
              <a:t>. Ein </a:t>
            </a:r>
            <a:r>
              <a:rPr lang="en-US" err="1"/>
              <a:t>mehrstufiges</a:t>
            </a:r>
            <a:r>
              <a:rPr lang="en-US"/>
              <a:t> </a:t>
            </a:r>
            <a:r>
              <a:rPr lang="en-US" err="1"/>
              <a:t>Regelsystem</a:t>
            </a:r>
            <a:r>
              <a:rPr lang="en-US"/>
              <a:t>, </a:t>
            </a:r>
            <a:r>
              <a:rPr lang="en-US" err="1"/>
              <a:t>mit</a:t>
            </a:r>
            <a:r>
              <a:rPr lang="en-US"/>
              <a:t> dem </a:t>
            </a:r>
            <a:r>
              <a:rPr lang="en-US" err="1"/>
              <a:t>solche</a:t>
            </a:r>
            <a:r>
              <a:rPr lang="en-US"/>
              <a:t> </a:t>
            </a:r>
            <a:r>
              <a:rPr lang="en-US" err="1"/>
              <a:t>Klassifikationen</a:t>
            </a:r>
            <a:r>
              <a:rPr lang="en-US"/>
              <a:t> </a:t>
            </a:r>
            <a:r>
              <a:rPr lang="en-US" err="1"/>
              <a:t>durchgeführt</a:t>
            </a:r>
            <a:r>
              <a:rPr lang="en-US"/>
              <a:t> </a:t>
            </a:r>
            <a:r>
              <a:rPr lang="en-US" err="1"/>
              <a:t>werden</a:t>
            </a:r>
            <a:r>
              <a:rPr lang="en-US"/>
              <a:t> </a:t>
            </a:r>
            <a:r>
              <a:rPr lang="en-US" err="1"/>
              <a:t>können</a:t>
            </a:r>
            <a:r>
              <a:rPr lang="en-US"/>
              <a:t>, </a:t>
            </a:r>
            <a:r>
              <a:rPr lang="en-US" err="1"/>
              <a:t>sind</a:t>
            </a:r>
            <a:r>
              <a:rPr lang="en-US"/>
              <a:t> </a:t>
            </a:r>
            <a:r>
              <a:rPr lang="en-US" err="1"/>
              <a:t>sogenannte</a:t>
            </a:r>
            <a:r>
              <a:rPr lang="en-US"/>
              <a:t> </a:t>
            </a:r>
            <a:r>
              <a:rPr lang="en-US" err="1"/>
              <a:t>Entscheidungsbäume</a:t>
            </a:r>
            <a:r>
              <a:rPr lang="en-US"/>
              <a:t> (</a:t>
            </a:r>
            <a:r>
              <a:rPr lang="en-US" err="1"/>
              <a:t>engl.</a:t>
            </a:r>
            <a:r>
              <a:rPr lang="en-US"/>
              <a:t> decision trees). </a:t>
            </a:r>
            <a:r>
              <a:rPr lang="de-DE" b="1" i="0">
                <a:solidFill>
                  <a:srgbClr val="3F444B"/>
                </a:solidFill>
                <a:effectLst/>
                <a:latin typeface="Open Sans" panose="020B0606030504020204" pitchFamily="34" charset="0"/>
              </a:rPr>
              <a:t>Solche Entscheidungsbäume kann man basierend auf Daten erstellen</a:t>
            </a:r>
            <a:r>
              <a:rPr lang="de-DE" b="0" i="0">
                <a:solidFill>
                  <a:srgbClr val="3F444B"/>
                </a:solidFill>
                <a:effectLst/>
                <a:latin typeface="Open Sans" panose="020B0606030504020204" pitchFamily="34" charset="0"/>
              </a:rPr>
              <a:t>. Mit Daten ist hier gemeint: Man geht von einer Menge von Lebensmitteln aus, zu dem Nährwertangaben bekannt sind, und zu denen man weiß, ob sie eher empfehlenswert oder nicht empfehlenswert sind. Darauf aufbauend kann man “manuell” schrittweise Entscheidungsbäume erstellen, die die Lebensmittel zunehmend fehlerfreier klassifizieren. Dieser Erstellungsprozess kann auch automatisiert werden, um nach bestimmten Kriterien optimale Entscheidungsregeln zu finden. Die Automatisierung erfordert, jedes Lebensmittel als “Datenkarte” – das ist eine Liste von Zahlenwerten zu den verschiedenen Nährwertmerkmalen – digital zu repräsentieren. Ein maschinelles Lernverfahren entwickelt zu diesen Daten einen passenden (daten-basierten) Entscheidungsbaum. In der Praxis sind neben Entscheidungsbäumen auch andere Typen von Klassifikatoren – z.B. neuronale Netze – im Gebrauch, mit darauf angepassten maschinellen Lernverfahren.</a:t>
            </a:r>
          </a:p>
          <a:p>
            <a:pPr algn="l" fontAlgn="base"/>
            <a:r>
              <a:rPr lang="de-DE" b="1" i="0">
                <a:solidFill>
                  <a:srgbClr val="3F444B"/>
                </a:solidFill>
                <a:effectLst/>
                <a:latin typeface="Open Sans" panose="020B0606030504020204" pitchFamily="34" charset="0"/>
              </a:rPr>
              <a:t>Entscheidungsbäume haben den Vorteil</a:t>
            </a:r>
            <a:r>
              <a:rPr lang="de-DE" b="0" i="0">
                <a:solidFill>
                  <a:srgbClr val="3F444B"/>
                </a:solidFill>
                <a:effectLst/>
                <a:latin typeface="Open Sans" panose="020B0606030504020204" pitchFamily="34" charset="0"/>
              </a:rPr>
              <a:t>, dass sie als Regelsystem von SuS verstanden werden können, ebenso können die Erstellungsverfahren eines Baumes zunächst manuell erarbeitet und dann </a:t>
            </a:r>
            <a:r>
              <a:rPr lang="de-DE" b="1" i="0">
                <a:solidFill>
                  <a:srgbClr val="3F444B"/>
                </a:solidFill>
                <a:effectLst/>
                <a:latin typeface="Open Sans" panose="020B0606030504020204" pitchFamily="34" charset="0"/>
              </a:rPr>
              <a:t>am Computer automatisiert werden</a:t>
            </a:r>
            <a:r>
              <a:rPr lang="de-DE" b="0" i="0">
                <a:solidFill>
                  <a:srgbClr val="3F444B"/>
                </a:solidFill>
                <a:effectLst/>
                <a:latin typeface="Open Sans" panose="020B0606030504020204" pitchFamily="34" charset="0"/>
              </a:rPr>
              <a:t>. Im Unterricht werden Lebensmittel zunächst als reale Datenkarten modellhaft repräsentiert und die SuS können Karten sortieren und klassifizieren, um sich auf einer enaktiven Ebene Verfahren anzueignen. Der Anspruch ist, einen Einblick “in den Maschinenraum” des maschinellen Lernens zu gewinnen und nicht nur vorgegebene Systeme, die eine völlige Black-Box bleiben, als Klassifikatoren mit Daten zu trainieren.</a:t>
            </a:r>
          </a:p>
          <a:p>
            <a:pPr algn="l" fontAlgn="base"/>
            <a:r>
              <a:rPr lang="de-DE" b="0" i="0">
                <a:solidFill>
                  <a:srgbClr val="3F444B"/>
                </a:solidFill>
                <a:effectLst/>
                <a:latin typeface="Open Sans" panose="020B0606030504020204" pitchFamily="34" charset="0"/>
              </a:rPr>
              <a:t>In dieser Unterrichtsreihe wird in ca. 9 Unterrichtsstunden in datenbasierte Entscheidungsbäume eingeführt. Auf fachlicher Basis der deutschen Gesellschaft für Ernährung (DGE) wird das Thema Ernährung aufgegriffen, welches in der Sekundarstufe I behandelt werden sollte, aber aktuell in den Lehrplänen der verschiedenen Fächer unterrepräsentiert ist. </a:t>
            </a:r>
            <a:r>
              <a:rPr lang="de-DE" b="1" i="0">
                <a:solidFill>
                  <a:srgbClr val="3F444B"/>
                </a:solidFill>
                <a:effectLst/>
                <a:latin typeface="Open Sans" panose="020B0606030504020204" pitchFamily="34" charset="0"/>
              </a:rPr>
              <a:t>Auf diese Weise wird das Thema maschinelles Lernen mit einem bildungsrelevanten Sachthema verknüpft</a:t>
            </a:r>
            <a:r>
              <a:rPr lang="de-DE" b="0" i="0">
                <a:solidFill>
                  <a:srgbClr val="3F444B"/>
                </a:solidFill>
                <a:effectLst/>
                <a:latin typeface="Open Sans" panose="020B0606030504020204" pitchFamily="34" charset="0"/>
              </a:rPr>
              <a:t>. Der Kontext ist nicht typische für den Bereich KI und maschinelles Lernen, eignet sich aber für die Anbindung an die Erfahrungswelt aller SuS (unabhängig von Alter, Geschlecht, etc.). Es gibt dazu Verknüpfungsmöglichkeiten z. B. zum Biologieunterricht und die Behandlung des Kontextes kann einen Beitrag zu allgemeinbildendem Unterricht darstellen.</a:t>
            </a:r>
          </a:p>
          <a:p>
            <a:pPr algn="l" fontAlgn="base"/>
            <a:r>
              <a:rPr lang="de-DE" b="1" i="0">
                <a:solidFill>
                  <a:srgbClr val="1A1A1A"/>
                </a:solidFill>
                <a:effectLst/>
                <a:latin typeface="Open Sans" panose="020B0606030504020204" pitchFamily="34" charset="0"/>
              </a:rPr>
              <a:t>Zielgruppe. </a:t>
            </a:r>
            <a:r>
              <a:rPr lang="de-DE" b="0" i="0">
                <a:solidFill>
                  <a:srgbClr val="3F444B"/>
                </a:solidFill>
                <a:effectLst/>
                <a:latin typeface="Open Sans" panose="020B0606030504020204" pitchFamily="34" charset="0"/>
              </a:rPr>
              <a:t>Informatik in Klasse 5 und 6 (alle Schulformen) – Anknüpfung an Biologie- und Mathematikunterricht möglich.</a:t>
            </a:r>
          </a:p>
          <a:p>
            <a:pPr algn="l" fontAlgn="base"/>
            <a:r>
              <a:rPr lang="de-DE" b="0" i="0">
                <a:solidFill>
                  <a:srgbClr val="3F444B"/>
                </a:solidFill>
                <a:effectLst/>
                <a:latin typeface="Open Sans" panose="020B0606030504020204" pitchFamily="34" charset="0"/>
              </a:rPr>
              <a:t>Empfehlung: Ab Klasse 6</a:t>
            </a:r>
          </a:p>
          <a:p>
            <a:endParaRPr lang="en-US">
              <a:latin typeface="Calibri"/>
              <a:ea typeface="Calibri"/>
              <a:cs typeface="Calibri"/>
            </a:endParaRPr>
          </a:p>
          <a:p>
            <a:r>
              <a:rPr lang="en-US">
                <a:latin typeface="Calibri"/>
                <a:ea typeface="Calibri"/>
                <a:cs typeface="Calibri"/>
              </a:rPr>
              <a:t>Spiel Mensch </a:t>
            </a:r>
            <a:r>
              <a:rPr lang="en-US" err="1">
                <a:latin typeface="Calibri"/>
                <a:ea typeface="Calibri"/>
                <a:cs typeface="Calibri"/>
              </a:rPr>
              <a:t>Maschine</a:t>
            </a:r>
            <a:r>
              <a:rPr lang="en-US">
                <a:latin typeface="Calibri"/>
                <a:ea typeface="Calibri"/>
                <a:cs typeface="Calibri"/>
              </a:rPr>
              <a:t>: </a:t>
            </a:r>
            <a:r>
              <a:rPr lang="en-US"/>
              <a:t>Dieses </a:t>
            </a:r>
            <a:r>
              <a:rPr lang="en-US" err="1"/>
              <a:t>Unterrichtsmaterial</a:t>
            </a:r>
            <a:r>
              <a:rPr lang="en-US"/>
              <a:t> </a:t>
            </a:r>
            <a:r>
              <a:rPr lang="en-US" err="1"/>
              <a:t>behandelt</a:t>
            </a:r>
            <a:r>
              <a:rPr lang="en-US"/>
              <a:t> </a:t>
            </a:r>
            <a:r>
              <a:rPr lang="en-US" err="1"/>
              <a:t>eine</a:t>
            </a:r>
            <a:r>
              <a:rPr lang="en-US"/>
              <a:t> </a:t>
            </a:r>
            <a:r>
              <a:rPr lang="en-US" err="1"/>
              <a:t>Variante</a:t>
            </a:r>
            <a:r>
              <a:rPr lang="en-US"/>
              <a:t> von </a:t>
            </a:r>
            <a:r>
              <a:rPr lang="en-US" err="1"/>
              <a:t>Bauernschach</a:t>
            </a:r>
            <a:r>
              <a:rPr lang="en-US"/>
              <a:t>, </a:t>
            </a:r>
            <a:r>
              <a:rPr lang="en-US" err="1"/>
              <a:t>bei</a:t>
            </a:r>
            <a:r>
              <a:rPr lang="en-US"/>
              <a:t> der </a:t>
            </a:r>
            <a:r>
              <a:rPr lang="en-US" err="1"/>
              <a:t>Schüler:innen</a:t>
            </a:r>
            <a:r>
              <a:rPr lang="en-US"/>
              <a:t> </a:t>
            </a:r>
            <a:r>
              <a:rPr lang="en-US" err="1"/>
              <a:t>selbst</a:t>
            </a:r>
            <a:r>
              <a:rPr lang="en-US"/>
              <a:t> </a:t>
            </a:r>
            <a:r>
              <a:rPr lang="en-US" err="1"/>
              <a:t>spielen</a:t>
            </a:r>
            <a:r>
              <a:rPr lang="en-US"/>
              <a:t> und </a:t>
            </a:r>
            <a:r>
              <a:rPr lang="en-US" err="1"/>
              <a:t>auch</a:t>
            </a:r>
            <a:r>
              <a:rPr lang="en-US"/>
              <a:t> </a:t>
            </a:r>
            <a:r>
              <a:rPr lang="en-US" err="1"/>
              <a:t>einen</a:t>
            </a:r>
            <a:r>
              <a:rPr lang="en-US"/>
              <a:t> </a:t>
            </a:r>
            <a:r>
              <a:rPr lang="en-US" err="1"/>
              <a:t>maschinellen</a:t>
            </a:r>
            <a:r>
              <a:rPr lang="en-US"/>
              <a:t> Spieler </a:t>
            </a:r>
            <a:r>
              <a:rPr lang="en-US" err="1"/>
              <a:t>simulieren</a:t>
            </a:r>
            <a:r>
              <a:rPr lang="en-US"/>
              <a:t>. </a:t>
            </a:r>
            <a:r>
              <a:rPr lang="en-US" err="1"/>
              <a:t>Ziel</a:t>
            </a:r>
            <a:r>
              <a:rPr lang="en-US"/>
              <a:t> </a:t>
            </a:r>
            <a:r>
              <a:rPr lang="en-US" err="1"/>
              <a:t>ist</a:t>
            </a:r>
            <a:r>
              <a:rPr lang="en-US"/>
              <a:t> es, zu verstehen, </a:t>
            </a:r>
            <a:r>
              <a:rPr lang="en-US" err="1"/>
              <a:t>wie</a:t>
            </a:r>
            <a:r>
              <a:rPr lang="en-US"/>
              <a:t> Computer </a:t>
            </a:r>
            <a:r>
              <a:rPr lang="en-US" err="1"/>
              <a:t>durch</a:t>
            </a:r>
            <a:r>
              <a:rPr lang="en-US"/>
              <a:t> </a:t>
            </a:r>
            <a:r>
              <a:rPr lang="en-US" err="1"/>
              <a:t>Erfahrung</a:t>
            </a:r>
            <a:r>
              <a:rPr lang="en-US"/>
              <a:t> </a:t>
            </a:r>
            <a:r>
              <a:rPr lang="en-US" err="1"/>
              <a:t>lernen</a:t>
            </a:r>
            <a:r>
              <a:rPr lang="en-US"/>
              <a:t> </a:t>
            </a:r>
            <a:r>
              <a:rPr lang="en-US" err="1"/>
              <a:t>können</a:t>
            </a:r>
            <a:r>
              <a:rPr lang="en-US"/>
              <a:t>, </a:t>
            </a:r>
            <a:r>
              <a:rPr lang="en-US" err="1"/>
              <a:t>indem</a:t>
            </a:r>
            <a:r>
              <a:rPr lang="en-US"/>
              <a:t> </a:t>
            </a:r>
            <a:r>
              <a:rPr lang="en-US" err="1"/>
              <a:t>sie</a:t>
            </a:r>
            <a:r>
              <a:rPr lang="en-US"/>
              <a:t> </a:t>
            </a:r>
            <a:r>
              <a:rPr lang="en-US" err="1"/>
              <a:t>aus</a:t>
            </a:r>
            <a:r>
              <a:rPr lang="en-US"/>
              <a:t> </a:t>
            </a:r>
            <a:r>
              <a:rPr lang="en-US" err="1"/>
              <a:t>gespielten</a:t>
            </a:r>
            <a:r>
              <a:rPr lang="en-US"/>
              <a:t> </a:t>
            </a:r>
            <a:r>
              <a:rPr lang="en-US" err="1"/>
              <a:t>Partien</a:t>
            </a:r>
            <a:r>
              <a:rPr lang="en-US"/>
              <a:t> </a:t>
            </a:r>
            <a:r>
              <a:rPr lang="en-US" err="1"/>
              <a:t>Daten</a:t>
            </a:r>
            <a:r>
              <a:rPr lang="en-US"/>
              <a:t> </a:t>
            </a:r>
            <a:r>
              <a:rPr lang="en-US" err="1"/>
              <a:t>sammeln</a:t>
            </a:r>
            <a:r>
              <a:rPr lang="en-US"/>
              <a:t> und </a:t>
            </a:r>
            <a:r>
              <a:rPr lang="en-US" err="1"/>
              <a:t>sich</a:t>
            </a:r>
            <a:r>
              <a:rPr lang="en-US"/>
              <a:t> so auf </a:t>
            </a:r>
            <a:r>
              <a:rPr lang="en-US" err="1"/>
              <a:t>eine</a:t>
            </a:r>
            <a:r>
              <a:rPr lang="en-US"/>
              <a:t> </a:t>
            </a:r>
            <a:r>
              <a:rPr lang="en-US" err="1"/>
              <a:t>optimale</a:t>
            </a:r>
            <a:r>
              <a:rPr lang="en-US"/>
              <a:t> </a:t>
            </a:r>
            <a:r>
              <a:rPr lang="en-US" err="1"/>
              <a:t>Spielweise</a:t>
            </a:r>
            <a:r>
              <a:rPr lang="en-US"/>
              <a:t> “</a:t>
            </a:r>
            <a:r>
              <a:rPr lang="en-US" err="1"/>
              <a:t>trainieren</a:t>
            </a:r>
            <a:r>
              <a:rPr lang="en-US"/>
              <a:t>”. Dies </a:t>
            </a:r>
            <a:r>
              <a:rPr lang="en-US" err="1"/>
              <a:t>dient</a:t>
            </a:r>
            <a:r>
              <a:rPr lang="en-US"/>
              <a:t> </a:t>
            </a:r>
            <a:r>
              <a:rPr lang="en-US" err="1"/>
              <a:t>als</a:t>
            </a:r>
            <a:r>
              <a:rPr lang="en-US"/>
              <a:t> </a:t>
            </a:r>
            <a:r>
              <a:rPr lang="en-US" err="1"/>
              <a:t>Beispiel</a:t>
            </a:r>
            <a:r>
              <a:rPr lang="en-US"/>
              <a:t> für </a:t>
            </a:r>
            <a:r>
              <a:rPr lang="en-US" err="1"/>
              <a:t>bestärkendes</a:t>
            </a:r>
            <a:r>
              <a:rPr lang="en-US"/>
              <a:t> </a:t>
            </a:r>
            <a:r>
              <a:rPr lang="en-US" err="1"/>
              <a:t>maschinelles</a:t>
            </a:r>
            <a:r>
              <a:rPr lang="en-US"/>
              <a:t> </a:t>
            </a:r>
            <a:r>
              <a:rPr lang="en-US" err="1"/>
              <a:t>Lernen</a:t>
            </a:r>
            <a:r>
              <a:rPr lang="en-US"/>
              <a:t>, (</a:t>
            </a:r>
            <a:r>
              <a:rPr lang="en-US" err="1"/>
              <a:t>engl.</a:t>
            </a:r>
            <a:r>
              <a:rPr lang="en-US"/>
              <a:t> reinforcement learning), welches </a:t>
            </a:r>
            <a:r>
              <a:rPr lang="en-US" err="1"/>
              <a:t>auch</a:t>
            </a:r>
            <a:r>
              <a:rPr lang="en-US"/>
              <a:t> in der </a:t>
            </a:r>
            <a:r>
              <a:rPr lang="en-US" err="1"/>
              <a:t>Entwicklung</a:t>
            </a:r>
            <a:r>
              <a:rPr lang="en-US"/>
              <a:t> von </a:t>
            </a:r>
            <a:r>
              <a:rPr lang="en-US" err="1"/>
              <a:t>Technologien</a:t>
            </a:r>
            <a:r>
              <a:rPr lang="en-US"/>
              <a:t> </a:t>
            </a:r>
            <a:r>
              <a:rPr lang="en-US" err="1"/>
              <a:t>wie</a:t>
            </a:r>
            <a:r>
              <a:rPr lang="en-US"/>
              <a:t> ChatGPT und AlphaGo </a:t>
            </a:r>
            <a:r>
              <a:rPr lang="en-US" err="1"/>
              <a:t>eine</a:t>
            </a:r>
            <a:r>
              <a:rPr lang="en-US"/>
              <a:t> Rolle </a:t>
            </a:r>
            <a:r>
              <a:rPr lang="en-US" err="1"/>
              <a:t>spielt</a:t>
            </a:r>
            <a:r>
              <a:rPr lang="en-US"/>
              <a:t>. </a:t>
            </a:r>
            <a:r>
              <a:rPr lang="en-US" b="1" err="1"/>
              <a:t>Klasse</a:t>
            </a:r>
            <a:r>
              <a:rPr lang="en-US" b="1"/>
              <a:t> 5-7+ </a:t>
            </a:r>
            <a:r>
              <a:rPr lang="en-US" b="1" err="1"/>
              <a:t>auch</a:t>
            </a:r>
            <a:r>
              <a:rPr lang="en-US" b="1"/>
              <a:t> online </a:t>
            </a:r>
            <a:r>
              <a:rPr lang="en-US" b="1" err="1"/>
              <a:t>als</a:t>
            </a:r>
            <a:r>
              <a:rPr lang="en-US" b="1"/>
              <a:t> </a:t>
            </a:r>
            <a:r>
              <a:rPr lang="en-US" b="1" err="1"/>
              <a:t>Druckvorlage</a:t>
            </a:r>
            <a:r>
              <a:rPr lang="en-US" b="1"/>
              <a:t> </a:t>
            </a:r>
            <a:r>
              <a:rPr lang="en-US" b="1" err="1"/>
              <a:t>erhältlich</a:t>
            </a:r>
            <a:endParaRPr lang="en-US" b="1"/>
          </a:p>
          <a:p>
            <a:pPr algn="l"/>
            <a:endParaRPr lang="de-DE" sz="1800" b="0" i="0" u="none" strike="noStrike" baseline="0">
              <a:solidFill>
                <a:srgbClr val="000000"/>
              </a:solidFill>
              <a:latin typeface="TeleNeo"/>
            </a:endParaRPr>
          </a:p>
          <a:p>
            <a:endParaRPr lang="en-US">
              <a:latin typeface="ヒラギノ角ゴ Pro W3"/>
              <a:ea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16</a:t>
            </a:fld>
            <a:endParaRPr lang="de-DE"/>
          </a:p>
        </p:txBody>
      </p:sp>
    </p:spTree>
    <p:extLst>
      <p:ext uri="{BB962C8B-B14F-4D97-AF65-F5344CB8AC3E}">
        <p14:creationId xmlns:p14="http://schemas.microsoft.com/office/powerpoint/2010/main" val="2787480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0000"/>
              </a:lnSpc>
              <a:spcBef>
                <a:spcPct val="0"/>
              </a:spcBef>
              <a:spcAft>
                <a:spcPts val="0"/>
              </a:spcAft>
              <a:buFont typeface="Arial"/>
              <a:buChar char="•"/>
            </a:pPr>
            <a:r>
              <a:rPr lang="de-DE"/>
              <a:t>KI gestütztes </a:t>
            </a:r>
            <a:r>
              <a:rPr lang="de-DE" err="1"/>
              <a:t>nawi</a:t>
            </a:r>
            <a:r>
              <a:rPr lang="de-DE"/>
              <a:t> Argumentieren</a:t>
            </a:r>
            <a:endParaRPr lang="en-US"/>
          </a:p>
          <a:p>
            <a:pPr marL="285750" indent="-285750">
              <a:lnSpc>
                <a:spcPct val="100000"/>
              </a:lnSpc>
              <a:spcBef>
                <a:spcPct val="0"/>
              </a:spcBef>
              <a:spcAft>
                <a:spcPts val="0"/>
              </a:spcAft>
              <a:buFont typeface="Wingdings,Sans-Serif"/>
              <a:buChar char="Ø"/>
            </a:pPr>
            <a:r>
              <a:rPr lang="de-DE"/>
              <a:t>Die Struktur naturwissenschaftlicher Argumente zu verstehen ist Voraussetzung für die Erzielung hoher fachlicher Kompetenzen und für die kritische Beurteilung gesellschaftlicher Diskussionen um naturwissenschaftlich-technische Themen („</a:t>
            </a:r>
            <a:r>
              <a:rPr lang="de-DE" err="1"/>
              <a:t>socio-scientific-issues</a:t>
            </a:r>
            <a:r>
              <a:rPr lang="de-DE"/>
              <a:t>“) und verbindet fachliche und überfachliche Kompetenzen</a:t>
            </a:r>
            <a:endParaRPr lang="en-US"/>
          </a:p>
          <a:p>
            <a:pPr marL="285750" indent="-285750">
              <a:lnSpc>
                <a:spcPct val="100000"/>
              </a:lnSpc>
              <a:spcBef>
                <a:spcPct val="0"/>
              </a:spcBef>
              <a:spcAft>
                <a:spcPts val="0"/>
              </a:spcAft>
              <a:buFont typeface="Wingdings,Sans-Serif"/>
              <a:buChar char="Ø"/>
            </a:pPr>
            <a:r>
              <a:rPr lang="de-DE"/>
              <a:t>Wir haben mit dem IPN in Kiel ein KI-basiertes Assistenzsystem für Schulen entwickelt, welches Korrektur und Feedback in Echtzeit ermöglicht.</a:t>
            </a:r>
            <a:endParaRPr lang="en-US"/>
          </a:p>
          <a:p>
            <a:pPr marL="285750" indent="-285750">
              <a:lnSpc>
                <a:spcPct val="100000"/>
              </a:lnSpc>
              <a:spcBef>
                <a:spcPct val="0"/>
              </a:spcBef>
              <a:spcAft>
                <a:spcPts val="0"/>
              </a:spcAft>
              <a:buFont typeface="Wingdings,Sans-Serif"/>
              <a:buChar char="Ø"/>
            </a:pPr>
            <a:r>
              <a:rPr lang="de-DE"/>
              <a:t>Ab 2025 verfügbar</a:t>
            </a:r>
            <a:endParaRPr lang="en-US"/>
          </a:p>
          <a:p>
            <a:pPr marL="285750" indent="-285750">
              <a:lnSpc>
                <a:spcPct val="100000"/>
              </a:lnSpc>
              <a:spcBef>
                <a:spcPct val="0"/>
              </a:spcBef>
              <a:spcAft>
                <a:spcPts val="0"/>
              </a:spcAft>
              <a:buFont typeface="Wingdings,Sans-Serif"/>
              <a:buChar char="Ø"/>
            </a:pPr>
            <a:r>
              <a:rPr lang="de-DE"/>
              <a:t>Wir zeigen damit, wie ein KI-System naturwissenschaftliche Argumentationskompetenzen von </a:t>
            </a:r>
            <a:r>
              <a:rPr lang="de-DE" err="1"/>
              <a:t>Schüler:innen</a:t>
            </a:r>
            <a:r>
              <a:rPr lang="de-DE"/>
              <a:t> der Sek I und II aus fachübergreifender Perspektive analysieren und fördern kann.</a:t>
            </a:r>
            <a:endParaRPr lang="en-US"/>
          </a:p>
          <a:p>
            <a:r>
              <a:rPr lang="de-DE" sz="1800" b="0" i="0" u="none" strike="noStrike" baseline="0">
                <a:solidFill>
                  <a:srgbClr val="000000"/>
                </a:solidFill>
                <a:latin typeface="TeleNeo"/>
              </a:rPr>
              <a:t>Künstliche Intelligenz (KI) kann Lehrkräfte in vielerlei Hinsicht unterstützen, zum Beispiel, wenn es darum geht, Schülerleistungen in den naturwissenschaftlichen Fächern zu bewerten. Wie das geht, zeigt eine </a:t>
            </a:r>
            <a:r>
              <a:rPr lang="de-DE" sz="1800" b="1" i="0" u="none" strike="noStrike" baseline="0">
                <a:solidFill>
                  <a:srgbClr val="000000"/>
                </a:solidFill>
                <a:latin typeface="TeleNeo"/>
              </a:rPr>
              <a:t>KI-gestützte digitale Lernumgebung</a:t>
            </a:r>
            <a:r>
              <a:rPr lang="de-DE" sz="1800" b="0" i="0" u="none" strike="noStrike" baseline="0">
                <a:solidFill>
                  <a:srgbClr val="000000"/>
                </a:solidFill>
                <a:latin typeface="TeleNeo"/>
              </a:rPr>
              <a:t>, die das Leibniz-Institut für die Pädagogik der Naturwissenschaften und Mathematik (IPN) mit unserer Unterstützung entwickelt. Mit Hilfe des Systems können Lehrkräfte die Argumentationskompetenz ihrer Schülerinnen und Schüler prüfen und fördern. Dafür wurde eine umfangreicher Datensatz aus Aufgaben, Schülerantworten und Bewertungen dieser Antworten angelegt, der als Grundlage für die selbstlernenden Algorithmen des Systems dient. Mit dem digitalen </a:t>
            </a:r>
            <a:r>
              <a:rPr lang="de-DE" sz="1800" b="0" i="0" u="none" strike="noStrike" baseline="0" err="1">
                <a:solidFill>
                  <a:srgbClr val="000000"/>
                </a:solidFill>
                <a:latin typeface="TeleNeo"/>
              </a:rPr>
              <a:t>Lerntool</a:t>
            </a:r>
            <a:r>
              <a:rPr lang="de-DE" sz="1800" b="0" i="0" u="none" strike="noStrike" baseline="0">
                <a:solidFill>
                  <a:srgbClr val="000000"/>
                </a:solidFill>
                <a:latin typeface="TeleNeo"/>
              </a:rPr>
              <a:t> erlernen und trainieren Schülerinnen und Schüler das schriftliche naturwissenschaftliche Argumentieren rund um Fragen des Klimawandels. Das System gibt ihnen dann Rückmeldung zu den Texten und leitet die Beurteilungen an die Lehrkräfte weiter. </a:t>
            </a:r>
            <a:r>
              <a:rPr lang="de-DE" sz="1800" b="1" i="0" u="none" strike="noStrike" baseline="0">
                <a:solidFill>
                  <a:srgbClr val="000000"/>
                </a:solidFill>
                <a:latin typeface="TeleNeo"/>
              </a:rPr>
              <a:t>Derzeit wird das System um weitere Aufgaben erweitert und soll 2025 Schulen zur Verfügung stehen. Geplant ist die Integration in die AIS Plattform. </a:t>
            </a:r>
            <a:endParaRPr lang="en-US"/>
          </a:p>
          <a:p>
            <a:pPr>
              <a:buNone/>
            </a:pPr>
            <a:endParaRPr lang="en-US">
              <a:latin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17</a:t>
            </a:fld>
            <a:endParaRPr lang="de-DE"/>
          </a:p>
        </p:txBody>
      </p:sp>
    </p:spTree>
    <p:extLst>
      <p:ext uri="{BB962C8B-B14F-4D97-AF65-F5344CB8AC3E}">
        <p14:creationId xmlns:p14="http://schemas.microsoft.com/office/powerpoint/2010/main" val="2902274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u="none" strike="noStrike" baseline="0">
                <a:solidFill>
                  <a:srgbClr val="000000"/>
                </a:solidFill>
                <a:latin typeface="TeleNeo"/>
              </a:rPr>
              <a:t>Der Europäische Rahmen </a:t>
            </a:r>
            <a:r>
              <a:rPr lang="de-DE" sz="1800" b="0" i="0" u="none" strike="noStrike" baseline="0" err="1">
                <a:solidFill>
                  <a:srgbClr val="000000"/>
                </a:solidFill>
                <a:latin typeface="TeleNeo"/>
              </a:rPr>
              <a:t>DigComEdu</a:t>
            </a:r>
            <a:r>
              <a:rPr lang="de-DE" sz="1800" b="0" i="0" u="none" strike="noStrike" baseline="0">
                <a:solidFill>
                  <a:srgbClr val="000000"/>
                </a:solidFill>
                <a:latin typeface="TeleNeo"/>
              </a:rPr>
              <a:t> stellt ein Rahmenmodell für das digitale Lehren und Lernen dar, welches insgesamt 6 Kompetenzbereiche umfasst. Der Orientierungsrahmen „</a:t>
            </a:r>
            <a:r>
              <a:rPr lang="de-DE" sz="1800" b="0" i="0" u="none" strike="noStrike" baseline="0" err="1">
                <a:solidFill>
                  <a:srgbClr val="000000"/>
                </a:solidFill>
                <a:latin typeface="TeleNeo"/>
              </a:rPr>
              <a:t>DiKoLAN</a:t>
            </a:r>
            <a:r>
              <a:rPr lang="de-DE" sz="1800" b="0" i="0" u="none" strike="noStrike" baseline="0">
                <a:solidFill>
                  <a:srgbClr val="000000"/>
                </a:solidFill>
                <a:latin typeface="TeleNeo"/>
              </a:rPr>
              <a:t>“ stellt dabei eine konkrete Ausdifferenzierung des Bereiches „Lehren“ in den naturwissenschaftlichen Unterrichtsfächern dar. </a:t>
            </a:r>
            <a:r>
              <a:rPr lang="de-DE" sz="1800" b="0" i="0" u="none" strike="noStrike" baseline="0" err="1">
                <a:solidFill>
                  <a:srgbClr val="000000"/>
                </a:solidFill>
                <a:latin typeface="TeleNeo"/>
              </a:rPr>
              <a:t>DikoLAN</a:t>
            </a:r>
            <a:r>
              <a:rPr lang="de-DE" sz="1800" b="0" i="0" u="none" strike="noStrike" baseline="0">
                <a:solidFill>
                  <a:srgbClr val="000000"/>
                </a:solidFill>
                <a:latin typeface="TeleNeo"/>
              </a:rPr>
              <a:t> definiert also konkrete fachspezifische Kompetenzen für Lehrkräfte der Naturwissenschaften in der ersten Ausbildungsphase. Dabei werden die Kompetenzen aufbauend in einer Lernzieltaxonomie (nennen, beschrieben, durchführen) und in den technologiespezifischen Bereichen des TPACK Modells beschrieben. </a:t>
            </a:r>
          </a:p>
          <a:p>
            <a:r>
              <a:rPr lang="de-DE" sz="1800" b="0" i="0" u="none" strike="noStrike" baseline="0">
                <a:solidFill>
                  <a:srgbClr val="000000"/>
                </a:solidFill>
                <a:latin typeface="TeleNeo"/>
              </a:rPr>
              <a:t>In Anlehnung an </a:t>
            </a:r>
            <a:r>
              <a:rPr lang="de-DE" sz="1800" b="0" i="0" u="none" strike="noStrike" baseline="0" err="1">
                <a:solidFill>
                  <a:srgbClr val="000000"/>
                </a:solidFill>
                <a:latin typeface="TeleNeo"/>
              </a:rPr>
              <a:t>DiKoLAN</a:t>
            </a:r>
            <a:r>
              <a:rPr lang="de-DE" sz="1800" b="0" i="0" u="none" strike="noStrike" baseline="0">
                <a:solidFill>
                  <a:srgbClr val="000000"/>
                </a:solidFill>
                <a:latin typeface="TeleNeo"/>
              </a:rPr>
              <a:t> wurde ein nun spezifisch für die Technologie „</a:t>
            </a:r>
            <a:r>
              <a:rPr lang="de-DE" sz="1800" b="1" i="0" u="none" strike="noStrike" baseline="0">
                <a:solidFill>
                  <a:srgbClr val="000000"/>
                </a:solidFill>
                <a:latin typeface="TeleNeo"/>
              </a:rPr>
              <a:t>Künstliche Intelligenz</a:t>
            </a:r>
            <a:r>
              <a:rPr lang="de-DE" sz="1800" b="0" i="0" u="none" strike="noStrike" baseline="0">
                <a:solidFill>
                  <a:srgbClr val="000000"/>
                </a:solidFill>
                <a:latin typeface="TeleNeo"/>
              </a:rPr>
              <a:t>“ ein Rahmen entwickelt (Kompetenzen für den naturwissenschaftlichen Unterricht mit und über Künstliche Intelligenz). Lehrpersonen werden zukünftig umfassende Kompetenzen im Umgang mit und im Einsatz von Künstlicher Intelligenz (KI) in Unterricht und Schule benötigen. Für den Unterricht in naturwissenschaftlichen Fächern werden fachübergreifende sowie auch fachspezifische KI-bezogene Kompetenzen benötigt. </a:t>
            </a:r>
          </a:p>
          <a:p>
            <a:r>
              <a:rPr lang="de-DE" sz="1800" b="1" i="0" u="none" strike="noStrike" baseline="0">
                <a:solidFill>
                  <a:srgbClr val="000000"/>
                </a:solidFill>
                <a:latin typeface="TeleNeo"/>
              </a:rPr>
              <a:t>Die Publikation ist bei Waxmann kostenlos unter folgenden Link erhältlich. </a:t>
            </a:r>
            <a:r>
              <a:rPr lang="de-DE" sz="1800" b="0" i="0" u="none" strike="noStrike" baseline="0">
                <a:solidFill>
                  <a:srgbClr val="000000"/>
                </a:solidFill>
                <a:latin typeface="TeleNeo"/>
              </a:rPr>
              <a:t>https://www.waxmann.com/index.php?eID=download&amp;buchnr=4931 </a:t>
            </a:r>
            <a:endParaRPr lang="en-US">
              <a:latin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18</a:t>
            </a:fld>
            <a:endParaRPr lang="de-DE"/>
          </a:p>
        </p:txBody>
      </p:sp>
    </p:spTree>
    <p:extLst>
      <p:ext uri="{BB962C8B-B14F-4D97-AF65-F5344CB8AC3E}">
        <p14:creationId xmlns:p14="http://schemas.microsoft.com/office/powerpoint/2010/main" val="282743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u="none" strike="noStrike" baseline="0">
                <a:solidFill>
                  <a:srgbClr val="000000"/>
                </a:solidFill>
                <a:latin typeface="TeleNeo"/>
              </a:rPr>
              <a:t>Gemeinsam mit der Dieter Schwarz Stiftung und dem durchführenden Verein, „Deutschland – Land der Ideen e.V.“, führen wir </a:t>
            </a:r>
            <a:r>
              <a:rPr lang="de-DE" sz="1800" b="1" i="0" u="none" strike="noStrike" baseline="0">
                <a:solidFill>
                  <a:srgbClr val="000000"/>
                </a:solidFill>
                <a:latin typeface="TeleNeo"/>
              </a:rPr>
              <a:t>2025/26 </a:t>
            </a:r>
            <a:r>
              <a:rPr lang="de-DE" sz="1800" b="0" i="0" u="none" strike="noStrike" baseline="0">
                <a:solidFill>
                  <a:srgbClr val="000000"/>
                </a:solidFill>
                <a:latin typeface="TeleNeo"/>
              </a:rPr>
              <a:t>den bundesweiten </a:t>
            </a:r>
            <a:r>
              <a:rPr lang="de-DE" sz="1800" b="1" i="0" u="none" strike="noStrike" baseline="0">
                <a:solidFill>
                  <a:srgbClr val="000000"/>
                </a:solidFill>
                <a:latin typeface="TeleNeo"/>
              </a:rPr>
              <a:t>Wettbewerb KI in der Schule </a:t>
            </a:r>
            <a:r>
              <a:rPr lang="de-DE" sz="1800" b="0" i="0" u="none" strike="noStrike" baseline="0">
                <a:solidFill>
                  <a:srgbClr val="000000"/>
                </a:solidFill>
                <a:latin typeface="TeleNeo"/>
              </a:rPr>
              <a:t>durch, um zielführende und beispielhafte KI-Projekte an deutschen Schulen auszuzeichnen und das Thema als übergreifendes Thema zu platzieren. Ziel ist es, die Bedeutung des Themas für die deutsche Schullandschaft zu unterstreichen und Schulen einen Anreiz zu geben, sich mit dem Thema zu beschäftigen und eigene KI-Konzepte für ein besseres Lehren, Lernen und Prüfen zu entwickeln und einzuführen. Der Konzeptwettbewerb soll Chancen sichtbar machen und Berührungsängste abbauen. Es wird zwei Wettbewerbs-Kategorien geben: </a:t>
            </a:r>
          </a:p>
          <a:p>
            <a:r>
              <a:rPr lang="de-DE" sz="1800" b="0" i="0" u="none" strike="noStrike" baseline="0">
                <a:solidFill>
                  <a:srgbClr val="000000"/>
                </a:solidFill>
                <a:latin typeface="TeleNeo"/>
              </a:rPr>
              <a:t>• Übergreifende Schul- und Gesamtkonzepte. </a:t>
            </a:r>
          </a:p>
          <a:p>
            <a:r>
              <a:rPr lang="de-DE" sz="1800" b="0" i="0" u="none" strike="noStrike" baseline="0">
                <a:solidFill>
                  <a:srgbClr val="000000"/>
                </a:solidFill>
                <a:latin typeface="TeleNeo"/>
              </a:rPr>
              <a:t>• Konzepte und Anwendungsbeispiele in einzelnen Disziplinen und Fachbereichen. </a:t>
            </a:r>
          </a:p>
          <a:p>
            <a:r>
              <a:rPr lang="de-DE" sz="1800" b="0" i="0" u="none" strike="noStrike" baseline="0">
                <a:solidFill>
                  <a:srgbClr val="000000"/>
                </a:solidFill>
                <a:latin typeface="TeleNeo"/>
              </a:rPr>
              <a:t>Die Zielgruppen sind Schulen und Fachbereiche der Primar- und Sekundarstufe. Insgesamt gibt es Preisgelder i. H. v. 100.000 Euro. </a:t>
            </a:r>
            <a:endParaRPr lang="en-US">
              <a:latin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19</a:t>
            </a:fld>
            <a:endParaRPr lang="de-DE"/>
          </a:p>
        </p:txBody>
      </p:sp>
    </p:spTree>
    <p:extLst>
      <p:ext uri="{BB962C8B-B14F-4D97-AF65-F5344CB8AC3E}">
        <p14:creationId xmlns:p14="http://schemas.microsoft.com/office/powerpoint/2010/main" val="193310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Wo stehen wir</a:t>
            </a:r>
          </a:p>
          <a:p>
            <a:r>
              <a:rPr lang="de-DE"/>
              <a:t>Was sagen Wissenschaft und Praxis zu „Lage der Nation“?</a:t>
            </a:r>
          </a:p>
          <a:p>
            <a:r>
              <a:rPr lang="de-DE"/>
              <a:t>Beteiligung – Quiz mit Prämien! </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21</a:t>
            </a:fld>
            <a:endParaRPr lang="de-DE"/>
          </a:p>
        </p:txBody>
      </p:sp>
    </p:spTree>
    <p:extLst>
      <p:ext uri="{BB962C8B-B14F-4D97-AF65-F5344CB8AC3E}">
        <p14:creationId xmlns:p14="http://schemas.microsoft.com/office/powerpoint/2010/main" val="2978361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en-US" dirty="0">
                <a:latin typeface="Calibri"/>
                <a:cs typeface="Calibri"/>
              </a:rPr>
              <a:t> -  </a:t>
            </a:r>
            <a:r>
              <a:rPr lang="en-US" dirty="0" err="1">
                <a:latin typeface="Calibri"/>
                <a:cs typeface="Calibri"/>
              </a:rPr>
              <a:t>große</a:t>
            </a:r>
            <a:r>
              <a:rPr lang="en-US" dirty="0">
                <a:latin typeface="Calibri"/>
                <a:cs typeface="Calibri"/>
              </a:rPr>
              <a:t> </a:t>
            </a:r>
            <a:r>
              <a:rPr lang="en-US" dirty="0" err="1">
                <a:latin typeface="Calibri"/>
                <a:cs typeface="Calibri"/>
              </a:rPr>
              <a:t>politische</a:t>
            </a:r>
            <a:r>
              <a:rPr lang="en-US" dirty="0">
                <a:latin typeface="Calibri"/>
                <a:cs typeface="Calibri"/>
              </a:rPr>
              <a:t> </a:t>
            </a:r>
            <a:r>
              <a:rPr lang="en-US" dirty="0" err="1">
                <a:latin typeface="Calibri"/>
                <a:cs typeface="Calibri"/>
              </a:rPr>
              <a:t>Verantwortung</a:t>
            </a:r>
            <a:r>
              <a:rPr lang="en-US" dirty="0">
                <a:latin typeface="Calibri"/>
                <a:cs typeface="Calibri"/>
              </a:rPr>
              <a:t> </a:t>
            </a:r>
          </a:p>
          <a:p>
            <a:r>
              <a:rPr lang="en-US" dirty="0" err="1">
                <a:latin typeface="Calibri"/>
                <a:cs typeface="Calibri"/>
              </a:rPr>
              <a:t>Fehlende</a:t>
            </a:r>
            <a:r>
              <a:rPr lang="en-US" dirty="0">
                <a:latin typeface="Calibri"/>
                <a:cs typeface="Calibri"/>
              </a:rPr>
              <a:t> </a:t>
            </a:r>
            <a:r>
              <a:rPr lang="en-US" dirty="0" err="1">
                <a:latin typeface="Calibri"/>
                <a:cs typeface="Calibri"/>
              </a:rPr>
              <a:t>bundesdeutsche</a:t>
            </a:r>
            <a:r>
              <a:rPr lang="en-US" dirty="0">
                <a:latin typeface="Calibri"/>
                <a:cs typeface="Calibri"/>
              </a:rPr>
              <a:t> Vision </a:t>
            </a:r>
            <a:r>
              <a:rPr lang="de-DE" dirty="0"/>
              <a:t>16 Handlungsempfehlungen/Leitfäden zu KI in der Schule in Deutschland- warum? Bessere Abstimmung zwischen, Bund, Ländern und Kommunen notwendig!</a:t>
            </a:r>
            <a:endParaRPr lang="en-US" dirty="0"/>
          </a:p>
          <a:p>
            <a:r>
              <a:rPr lang="de-DE" dirty="0"/>
              <a:t>wird die Frage nach der Kompetenz im Umgang mit </a:t>
            </a:r>
            <a:r>
              <a:rPr lang="de-DE" dirty="0" err="1"/>
              <a:t>DeepFakes</a:t>
            </a:r>
            <a:r>
              <a:rPr lang="de-DE" dirty="0"/>
              <a:t> und Fake News beschleunigen</a:t>
            </a:r>
          </a:p>
          <a:p>
            <a:r>
              <a:rPr lang="de-DE" b="1" dirty="0">
                <a:latin typeface="TeleNeo"/>
                <a:cs typeface="Calibri"/>
              </a:rPr>
              <a:t>Kompetenzen aufbauen (siehe auch Handreichung KI in der Schule, Scheiter at al., März 2025)</a:t>
            </a:r>
          </a:p>
          <a:p>
            <a:pPr lvl="1" indent="-271145">
              <a:lnSpc>
                <a:spcPct val="100000"/>
              </a:lnSpc>
              <a:spcAft>
                <a:spcPts val="0"/>
              </a:spcAft>
              <a:buFont typeface="Wingdings,Sans-Serif" charset="0"/>
              <a:buChar char="Ø"/>
            </a:pPr>
            <a:r>
              <a:rPr lang="de-DE" dirty="0">
                <a:latin typeface="TeleNeo"/>
                <a:cs typeface="Calibri"/>
              </a:rPr>
              <a:t>KI wird </a:t>
            </a:r>
            <a:r>
              <a:rPr lang="de-DE" dirty="0" err="1"/>
              <a:t>wird</a:t>
            </a:r>
            <a:r>
              <a:rPr lang="de-DE" dirty="0"/>
              <a:t> nicht mehr verschwinden - Lösungen für den schulischen Alltag müssen gefunden werden</a:t>
            </a:r>
          </a:p>
          <a:p>
            <a:pPr lvl="1" indent="-271145">
              <a:lnSpc>
                <a:spcPct val="100000"/>
              </a:lnSpc>
              <a:spcAft>
                <a:spcPts val="0"/>
              </a:spcAft>
              <a:buFont typeface="Wingdings,Sans-Serif" charset="0"/>
              <a:buChar char="Ø"/>
            </a:pPr>
            <a:r>
              <a:rPr lang="de-DE" dirty="0"/>
              <a:t>wird die Prüfungskultur zu verändern (das Saarland plant künftig einen großen Leistungsnachweis“ (GLN) unter anderem durch eine „Medien- und materialgestützte Arbeit“ )</a:t>
            </a:r>
            <a:endParaRPr lang="en-US" dirty="0"/>
          </a:p>
          <a:p>
            <a:pPr lvl="1" indent="-271145">
              <a:lnSpc>
                <a:spcPct val="100000"/>
              </a:lnSpc>
              <a:spcAft>
                <a:spcPts val="0"/>
              </a:spcAft>
              <a:buFont typeface="Wingdings,Sans-Serif" charset="0"/>
              <a:buChar char="Ø"/>
            </a:pPr>
            <a:r>
              <a:rPr lang="de-DE" dirty="0"/>
              <a:t>kann Chancen auf adaptives Lernen und individuellen Lernerfolg bieten. Es braucht einen kritischen Dialog. </a:t>
            </a:r>
          </a:p>
          <a:p>
            <a:pPr indent="-271145">
              <a:lnSpc>
                <a:spcPct val="100000"/>
              </a:lnSpc>
              <a:spcAft>
                <a:spcPts val="0"/>
              </a:spcAft>
            </a:pPr>
            <a:r>
              <a:rPr lang="de-DE" dirty="0"/>
              <a:t>KI in der Schule – Wie? </a:t>
            </a:r>
            <a:endParaRPr lang="en-US" dirty="0"/>
          </a:p>
          <a:p>
            <a:pPr lvl="1" indent="-271145">
              <a:lnSpc>
                <a:spcPct val="100000"/>
              </a:lnSpc>
              <a:spcAft>
                <a:spcPts val="0"/>
              </a:spcAft>
              <a:buFont typeface="Wingdings,Sans-Serif" charset="0"/>
              <a:buChar char="Ø"/>
            </a:pPr>
            <a:r>
              <a:rPr lang="de-DE" dirty="0"/>
              <a:t>sollte in multiprofessionellen Teams angegangen werden</a:t>
            </a:r>
          </a:p>
          <a:p>
            <a:pPr lvl="1" indent="-271145">
              <a:lnSpc>
                <a:spcPct val="100000"/>
              </a:lnSpc>
              <a:spcAft>
                <a:spcPts val="0"/>
              </a:spcAft>
              <a:buFont typeface="Wingdings,Sans-Serif" charset="0"/>
              <a:buChar char="Ø"/>
            </a:pPr>
            <a:r>
              <a:rPr lang="de-DE" dirty="0"/>
              <a:t>braucht ein besseres Zusammenspiel von Wissenschaft und Bildungspraxis - keine didaktischen Elfenbeintürme an Hochschulen, sondern enge Lehr-Lernforschung, Praxis, FD und KI-Anwendung zur Formulierung curricularer und individueller Ziele</a:t>
            </a:r>
            <a:endParaRPr lang="en-US" dirty="0"/>
          </a:p>
          <a:p>
            <a:pPr lvl="1" indent="-271145">
              <a:lnSpc>
                <a:spcPct val="100000"/>
              </a:lnSpc>
              <a:spcAft>
                <a:spcPts val="0"/>
              </a:spcAft>
              <a:buFont typeface="Wingdings,Sans-Serif" charset="0"/>
              <a:buChar char="Ø"/>
            </a:pPr>
            <a:r>
              <a:rPr lang="de-DE" dirty="0"/>
              <a:t>sollte die menschliche Letztentscheidung nicht in Frage stellen, sondern als Werkzeug dienen</a:t>
            </a:r>
          </a:p>
          <a:p>
            <a:pPr lvl="1" indent="-271145">
              <a:lnSpc>
                <a:spcPct val="100000"/>
              </a:lnSpc>
              <a:spcAft>
                <a:spcPts val="0"/>
              </a:spcAft>
              <a:buFont typeface="Wingdings,Sans-Serif" charset="0"/>
              <a:buChar char="Ø"/>
            </a:pPr>
            <a:r>
              <a:rPr lang="de-DE" dirty="0"/>
              <a:t>sollte möglich als Open Source Anwendung zur Verfügung stehen</a:t>
            </a:r>
          </a:p>
          <a:p>
            <a:pPr lvl="1" indent="-271145">
              <a:lnSpc>
                <a:spcPct val="100000"/>
              </a:lnSpc>
              <a:spcAft>
                <a:spcPts val="0"/>
              </a:spcAft>
              <a:buFont typeface="Wingdings,Sans-Serif" charset="0"/>
              <a:buChar char="Ø"/>
            </a:pPr>
            <a:endParaRPr lang="de-DE" dirty="0">
              <a:latin typeface="TeleNeo"/>
              <a:cs typeface="Calibri"/>
            </a:endParaRPr>
          </a:p>
          <a:p>
            <a:pPr>
              <a:buFont typeface="Calibri" charset="0"/>
              <a:buChar char="-"/>
            </a:pPr>
            <a:endParaRPr lang="en-US" dirty="0">
              <a:latin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22</a:t>
            </a:fld>
            <a:endParaRPr lang="de-DE"/>
          </a:p>
        </p:txBody>
      </p:sp>
    </p:spTree>
    <p:extLst>
      <p:ext uri="{BB962C8B-B14F-4D97-AF65-F5344CB8AC3E}">
        <p14:creationId xmlns:p14="http://schemas.microsoft.com/office/powerpoint/2010/main" val="183741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noFill/>
          <a:ln>
            <a:noFill/>
          </a:ln>
          <a:effectLst/>
        </p:spPr>
        <p:txBody>
          <a:bodyPr vert="horz" wrap="square" lIns="0" tIns="18000" rIns="0" bIns="0" numCol="1" anchor="t" anchorCtr="0" compatLnSpc="1">
            <a:prstTxWarp prst="textNoShape">
              <a:avLst/>
            </a:prstTxWarp>
          </a:bodyPr>
          <a:lstStyle/>
          <a:p>
            <a:pPr marL="0" indent="0">
              <a:lnSpc>
                <a:spcPct val="150000"/>
              </a:lnSpc>
              <a:buNone/>
            </a:pPr>
            <a:endParaRPr lang="de-DE" sz="1200">
              <a:latin typeface="Arial" panose="020B0604020202020204" pitchFamily="34" charset="0"/>
              <a:cs typeface="Arial" panose="020B0604020202020204" pitchFamily="34" charset="0"/>
            </a:endParaRPr>
          </a:p>
        </p:txBody>
      </p:sp>
      <p:sp>
        <p:nvSpPr>
          <p:cNvPr id="4" name="Kopfzeilenplatzhalter 3"/>
          <p:cNvSpPr>
            <a:spLocks noGrp="1"/>
          </p:cNvSpPr>
          <p:nvPr>
            <p:ph type="hdr" sz="quarter"/>
          </p:nvPr>
        </p:nvSpPr>
        <p:spPr/>
        <p:txBody>
          <a:bodyPr/>
          <a:lstStyle/>
          <a:p>
            <a:pPr marL="0" marR="0" lvl="0" indent="0" algn="l" defTabSz="927100" rtl="0" eaLnBrk="0" fontAlgn="base" latinLnBrk="0" hangingPunct="0">
              <a:lnSpc>
                <a:spcPct val="100000"/>
              </a:lnSpc>
              <a:spcBef>
                <a:spcPct val="5000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TeleNeo"/>
                <a:ea typeface="ヒラギノ角ゴ Pro W3" charset="0"/>
                <a:cs typeface="+mn-cs"/>
              </a:rPr>
              <a:t>Verfasser · weitere Angaben</a:t>
            </a:r>
          </a:p>
        </p:txBody>
      </p:sp>
      <p:sp>
        <p:nvSpPr>
          <p:cNvPr id="5" name="Datumsplatzhalter 4"/>
          <p:cNvSpPr>
            <a:spLocks noGrp="1"/>
          </p:cNvSpPr>
          <p:nvPr>
            <p:ph type="dt" idx="1"/>
          </p:nvPr>
        </p:nvSpPr>
        <p:spPr/>
        <p:txBody>
          <a:bodyPr/>
          <a:lstStyle/>
          <a:p>
            <a:pPr marL="0" marR="0" lvl="0" indent="0" algn="r" defTabSz="927100" rtl="0" eaLnBrk="0" fontAlgn="base" latinLnBrk="0" hangingPunct="0">
              <a:lnSpc>
                <a:spcPct val="100000"/>
              </a:lnSpc>
              <a:spcBef>
                <a:spcPct val="50000"/>
              </a:spcBef>
              <a:spcAft>
                <a:spcPct val="0"/>
              </a:spcAft>
              <a:buClrTx/>
              <a:buSzTx/>
              <a:buFontTx/>
              <a:buNone/>
              <a:tabLst/>
              <a:defRPr/>
            </a:pPr>
            <a:r>
              <a:rPr kumimoji="0" lang="de-DE" sz="1200" b="0" i="0" u="none" strike="noStrike" kern="1200" cap="none" spc="0" normalizeH="0" baseline="0" noProof="0">
                <a:ln>
                  <a:noFill/>
                </a:ln>
                <a:solidFill>
                  <a:srgbClr val="000000"/>
                </a:solidFill>
                <a:effectLst/>
                <a:uLnTx/>
                <a:uFillTx/>
                <a:latin typeface="TeleNeo"/>
                <a:ea typeface="ヒラギノ角ゴ Pro W3" charset="0"/>
                <a:cs typeface="+mn-cs"/>
              </a:rPr>
              <a:t>Thema der Präsentation · Datum</a:t>
            </a:r>
          </a:p>
        </p:txBody>
      </p:sp>
      <p:sp>
        <p:nvSpPr>
          <p:cNvPr id="6" name="Foliennummernplatzhalter 5"/>
          <p:cNvSpPr>
            <a:spLocks noGrp="1"/>
          </p:cNvSpPr>
          <p:nvPr>
            <p:ph type="sldNum" sz="quarter" idx="5"/>
          </p:nvPr>
        </p:nvSpPr>
        <p:spPr/>
        <p:txBody>
          <a:bodyPr/>
          <a:lstStyle/>
          <a:p>
            <a:pPr marL="0" marR="0" lvl="0" indent="0" algn="r" defTabSz="927100" rtl="0" eaLnBrk="0" fontAlgn="base" latinLnBrk="0" hangingPunct="0">
              <a:lnSpc>
                <a:spcPct val="100000"/>
              </a:lnSpc>
              <a:spcBef>
                <a:spcPct val="50000"/>
              </a:spcBef>
              <a:spcAft>
                <a:spcPct val="0"/>
              </a:spcAft>
              <a:buClrTx/>
              <a:buSzTx/>
              <a:buFontTx/>
              <a:buNone/>
              <a:tabLst/>
              <a:defRPr/>
            </a:pPr>
            <a:fld id="{52E70ED1-B8FA-6F4B-8236-F09C2F242E82}" type="slidenum">
              <a:rPr kumimoji="0" lang="de-DE" sz="1200" b="0" i="0" u="none" strike="noStrike" kern="1200" cap="none" spc="0" normalizeH="0" baseline="0" noProof="0" smtClean="0">
                <a:ln>
                  <a:noFill/>
                </a:ln>
                <a:solidFill>
                  <a:srgbClr val="000000"/>
                </a:solidFill>
                <a:effectLst/>
                <a:uLnTx/>
                <a:uFillTx/>
                <a:latin typeface="TeleNeo"/>
                <a:ea typeface="ヒラギノ角ゴ Pro W3" charset="0"/>
                <a:cs typeface="+mn-cs"/>
              </a:rPr>
              <a:pPr marL="0" marR="0" lvl="0" indent="0" algn="r" defTabSz="927100" rtl="0" eaLnBrk="0" fontAlgn="base" latinLnBrk="0" hangingPunct="0">
                <a:lnSpc>
                  <a:spcPct val="100000"/>
                </a:lnSpc>
                <a:spcBef>
                  <a:spcPct val="50000"/>
                </a:spcBef>
                <a:spcAft>
                  <a:spcPct val="0"/>
                </a:spcAft>
                <a:buClrTx/>
                <a:buSzTx/>
                <a:buFontTx/>
                <a:buNone/>
                <a:tabLst/>
                <a:defRPr/>
              </a:pPr>
              <a:t>3</a:t>
            </a:fld>
            <a:endParaRPr kumimoji="0" lang="de-DE" sz="1200" b="0" i="0" u="none" strike="noStrike" kern="1200" cap="none" spc="0" normalizeH="0" baseline="0" noProof="0">
              <a:ln>
                <a:noFill/>
              </a:ln>
              <a:solidFill>
                <a:srgbClr val="000000"/>
              </a:solidFill>
              <a:effectLst/>
              <a:uLnTx/>
              <a:uFillTx/>
              <a:latin typeface="TeleNeo"/>
              <a:ea typeface="ヒラギノ角ゴ Pro W3" charset="0"/>
              <a:cs typeface="+mn-cs"/>
            </a:endParaRPr>
          </a:p>
        </p:txBody>
      </p:sp>
    </p:spTree>
    <p:extLst>
      <p:ext uri="{BB962C8B-B14F-4D97-AF65-F5344CB8AC3E}">
        <p14:creationId xmlns:p14="http://schemas.microsoft.com/office/powerpoint/2010/main" val="366102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50" b="0">
                <a:solidFill>
                  <a:srgbClr val="E20074"/>
                </a:solidFill>
                <a:latin typeface="Arial" panose="020B0604020202020204" pitchFamily="34" charset="0"/>
                <a:cs typeface="Arial" panose="020B0604020202020204" pitchFamily="34" charset="0"/>
              </a:rPr>
              <a:t>Lehrerzimmer </a:t>
            </a:r>
            <a:r>
              <a:rPr lang="de-DE" sz="1050" b="0" err="1">
                <a:solidFill>
                  <a:srgbClr val="E20074"/>
                </a:solidFill>
                <a:latin typeface="Arial" panose="020B0604020202020204" pitchFamily="34" charset="0"/>
                <a:cs typeface="Arial" panose="020B0604020202020204" pitchFamily="34" charset="0"/>
              </a:rPr>
              <a:t>adé</a:t>
            </a:r>
            <a:r>
              <a:rPr lang="de-DE" sz="1050" b="0">
                <a:solidFill>
                  <a:srgbClr val="E20074"/>
                </a:solidFill>
                <a:latin typeface="Arial" panose="020B0604020202020204" pitchFamily="34" charset="0"/>
                <a:cs typeface="Arial" panose="020B0604020202020204" pitchFamily="34" charset="0"/>
              </a:rPr>
              <a:t>, Co-Working für Lehrkräfte auch als Rückzugsorte</a:t>
            </a:r>
          </a:p>
          <a:p>
            <a:r>
              <a:rPr lang="de-DE" sz="1050" b="0">
                <a:solidFill>
                  <a:srgbClr val="E20074"/>
                </a:solidFill>
                <a:latin typeface="Arial" panose="020B0604020202020204" pitchFamily="34" charset="0"/>
                <a:cs typeface="Arial" panose="020B0604020202020204" pitchFamily="34" charset="0"/>
              </a:rPr>
              <a:t>Kollegium als Einheit verstehen</a:t>
            </a:r>
          </a:p>
          <a:p>
            <a:r>
              <a:rPr lang="de-DE" sz="1050" b="0">
                <a:solidFill>
                  <a:srgbClr val="E20074"/>
                </a:solidFill>
                <a:latin typeface="Arial" panose="020B0604020202020204" pitchFamily="34" charset="0"/>
                <a:cs typeface="Arial" panose="020B0604020202020204" pitchFamily="34" charset="0"/>
              </a:rPr>
              <a:t>Unterstützungsangebote für </a:t>
            </a:r>
            <a:r>
              <a:rPr lang="de-DE" sz="1050" b="0" err="1">
                <a:solidFill>
                  <a:srgbClr val="E20074"/>
                </a:solidFill>
                <a:latin typeface="Arial" panose="020B0604020202020204" pitchFamily="34" charset="0"/>
                <a:cs typeface="Arial" panose="020B0604020202020204" pitchFamily="34" charset="0"/>
              </a:rPr>
              <a:t>Schüler:innen</a:t>
            </a:r>
            <a:endParaRPr lang="de-DE" sz="1050" b="0">
              <a:solidFill>
                <a:srgbClr val="E20074"/>
              </a:solidFill>
              <a:latin typeface="Arial" panose="020B0604020202020204" pitchFamily="34" charset="0"/>
              <a:cs typeface="Arial" panose="020B0604020202020204" pitchFamily="34" charset="0"/>
            </a:endParaRP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050" b="0">
                <a:solidFill>
                  <a:srgbClr val="E20074"/>
                </a:solidFill>
                <a:latin typeface="Arial" panose="020B0604020202020204" pitchFamily="34" charset="0"/>
                <a:cs typeface="Arial" panose="020B0604020202020204" pitchFamily="34" charset="0"/>
              </a:rPr>
              <a:t>Elternbeteiligung</a:t>
            </a:r>
          </a:p>
          <a:p>
            <a:r>
              <a:rPr lang="de-DE" sz="1050" b="0">
                <a:solidFill>
                  <a:srgbClr val="E20074"/>
                </a:solidFill>
                <a:latin typeface="Arial" panose="020B0604020202020204" pitchFamily="34" charset="0"/>
                <a:cs typeface="Arial" panose="020B0604020202020204" pitchFamily="34" charset="0"/>
              </a:rPr>
              <a:t>Eigene Schulbudgets</a:t>
            </a: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050" b="0">
                <a:solidFill>
                  <a:srgbClr val="E20074"/>
                </a:solidFill>
                <a:latin typeface="Arial" panose="020B0604020202020204" pitchFamily="34" charset="0"/>
                <a:cs typeface="Arial" panose="020B0604020202020204" pitchFamily="34" charset="0"/>
              </a:rPr>
              <a:t>Inhouse Schulungen</a:t>
            </a: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050" b="0">
                <a:solidFill>
                  <a:srgbClr val="E20074"/>
                </a:solidFill>
                <a:latin typeface="Arial" panose="020B0604020202020204" pitchFamily="34" charset="0"/>
                <a:cs typeface="Arial" panose="020B0604020202020204" pitchFamily="34" charset="0"/>
              </a:rPr>
              <a:t>Trainings für Lehrkräfte zur Verringerung des Krankenstandes (u.a. Klassenführung,, psychische Gesundheit)</a:t>
            </a: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050" b="0">
                <a:solidFill>
                  <a:srgbClr val="E20074"/>
                </a:solidFill>
                <a:latin typeface="Arial" panose="020B0604020202020204" pitchFamily="34" charset="0"/>
                <a:cs typeface="Arial" panose="020B0604020202020204" pitchFamily="34" charset="0"/>
              </a:rPr>
              <a:t>Mutig sein und einfach mal machen</a:t>
            </a: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200" b="0">
                <a:solidFill>
                  <a:srgbClr val="E20074"/>
                </a:solidFill>
                <a:latin typeface="Arial" panose="020B0604020202020204" pitchFamily="34" charset="0"/>
                <a:cs typeface="Arial" panose="020B0604020202020204" pitchFamily="34" charset="0"/>
              </a:rPr>
              <a:t>Gemeinsame Wege mit der Bildungsadministration suchen</a:t>
            </a: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200" b="0">
                <a:solidFill>
                  <a:srgbClr val="E20074"/>
                </a:solidFill>
                <a:latin typeface="Arial" panose="020B0604020202020204" pitchFamily="34" charset="0"/>
                <a:cs typeface="Arial" panose="020B0604020202020204" pitchFamily="34" charset="0"/>
              </a:rPr>
              <a:t>Beteiligung an Programmen von Bund, Ländern und Stiftungen</a:t>
            </a:r>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050" b="0">
                <a:solidFill>
                  <a:srgbClr val="E20074"/>
                </a:solidFill>
                <a:latin typeface="Arial" panose="020B0604020202020204" pitchFamily="34" charset="0"/>
                <a:cs typeface="Arial" panose="020B0604020202020204" pitchFamily="34" charset="0"/>
              </a:rPr>
              <a:t>Kooperation mit Wirtschaft, Industrie und Forschung</a:t>
            </a:r>
          </a:p>
          <a:p>
            <a:pPr marL="0" indent="0">
              <a:buNone/>
            </a:pPr>
            <a:r>
              <a:rPr lang="de-DE" sz="1050" b="0">
                <a:solidFill>
                  <a:srgbClr val="E20074"/>
                </a:solidFill>
                <a:latin typeface="Arial" panose="020B0604020202020204" pitchFamily="34" charset="0"/>
                <a:cs typeface="Arial" panose="020B0604020202020204" pitchFamily="34" charset="0"/>
                <a:sym typeface="Wingdings" panose="05000000000000000000" pitchFamily="2" charset="2"/>
              </a:rPr>
              <a:t> Überleitung nächste Folie: Es ist eine gesamtgesellschaftliche Aufgabe!</a:t>
            </a:r>
            <a:endParaRPr lang="de-DE" sz="1050" b="0">
              <a:solidFill>
                <a:srgbClr val="E20074"/>
              </a:solidFill>
              <a:latin typeface="Arial" panose="020B0604020202020204" pitchFamily="34" charset="0"/>
              <a:cs typeface="Arial" panose="020B0604020202020204" pitchFamily="34" charset="0"/>
            </a:endParaRPr>
          </a:p>
          <a:p>
            <a:endParaRPr lang="de-DE" sz="1050" b="0">
              <a:solidFill>
                <a:srgbClr val="E20074"/>
              </a:solidFill>
              <a:latin typeface="Arial" panose="020B0604020202020204" pitchFamily="34" charset="0"/>
              <a:cs typeface="Arial" panose="020B0604020202020204" pitchFamily="34" charset="0"/>
            </a:endParaRPr>
          </a:p>
          <a:p>
            <a:endParaRPr lang="de-DE" sz="1050" b="0">
              <a:solidFill>
                <a:srgbClr val="E20074"/>
              </a:solidFill>
              <a:latin typeface="Arial" panose="020B0604020202020204" pitchFamily="34" charset="0"/>
              <a:cs typeface="Arial" panose="020B0604020202020204" pitchFamily="34" charset="0"/>
            </a:endParaRPr>
          </a:p>
          <a:p>
            <a:endParaRPr lang="de-DE" sz="1050" b="0">
              <a:solidFill>
                <a:srgbClr val="E20074"/>
              </a:solidFill>
              <a:latin typeface="Arial" panose="020B0604020202020204" pitchFamily="34" charset="0"/>
              <a:cs typeface="Arial" panose="020B0604020202020204" pitchFamily="34" charset="0"/>
            </a:endParaRPr>
          </a:p>
          <a:p>
            <a:endParaRPr lang="de-DE" sz="1050" b="0">
              <a:solidFill>
                <a:srgbClr val="E20074"/>
              </a:solidFill>
              <a:latin typeface="Arial" panose="020B0604020202020204" pitchFamily="34" charset="0"/>
              <a:cs typeface="Arial" panose="020B0604020202020204" pitchFamily="34" charset="0"/>
            </a:endParaRPr>
          </a:p>
          <a:p>
            <a:endParaRPr lang="de-DE" b="0">
              <a:latin typeface="Arial" panose="020B0604020202020204" pitchFamily="34" charset="0"/>
              <a:cs typeface="Arial" panose="020B0604020202020204" pitchFamily="34" charset="0"/>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23</a:t>
            </a:fld>
            <a:endParaRPr lang="de-DE"/>
          </a:p>
        </p:txBody>
      </p:sp>
    </p:spTree>
    <p:extLst>
      <p:ext uri="{BB962C8B-B14F-4D97-AF65-F5344CB8AC3E}">
        <p14:creationId xmlns:p14="http://schemas.microsoft.com/office/powerpoint/2010/main" val="1661054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en-US">
                <a:latin typeface="Calibri"/>
                <a:cs typeface="Calibri"/>
              </a:rPr>
              <a:t> -  </a:t>
            </a:r>
            <a:r>
              <a:rPr lang="en-US" err="1">
                <a:latin typeface="Calibri"/>
                <a:cs typeface="Calibri"/>
              </a:rPr>
              <a:t>große</a:t>
            </a:r>
            <a:r>
              <a:rPr lang="en-US">
                <a:latin typeface="Calibri"/>
                <a:cs typeface="Calibri"/>
              </a:rPr>
              <a:t> </a:t>
            </a:r>
            <a:r>
              <a:rPr lang="en-US" err="1">
                <a:latin typeface="Calibri"/>
                <a:cs typeface="Calibri"/>
              </a:rPr>
              <a:t>politische</a:t>
            </a:r>
            <a:r>
              <a:rPr lang="en-US">
                <a:latin typeface="Calibri"/>
                <a:cs typeface="Calibri"/>
              </a:rPr>
              <a:t> </a:t>
            </a:r>
            <a:r>
              <a:rPr lang="en-US" err="1">
                <a:latin typeface="Calibri"/>
                <a:cs typeface="Calibri"/>
              </a:rPr>
              <a:t>Verantwortung</a:t>
            </a:r>
            <a:r>
              <a:rPr lang="en-US">
                <a:latin typeface="Calibri"/>
                <a:cs typeface="Calibri"/>
              </a:rPr>
              <a:t> </a:t>
            </a:r>
          </a:p>
          <a:p>
            <a:r>
              <a:rPr lang="en-US" err="1">
                <a:latin typeface="Calibri"/>
                <a:cs typeface="Calibri"/>
              </a:rPr>
              <a:t>Fehlende</a:t>
            </a:r>
            <a:r>
              <a:rPr lang="en-US">
                <a:latin typeface="Calibri"/>
                <a:cs typeface="Calibri"/>
              </a:rPr>
              <a:t> </a:t>
            </a:r>
            <a:r>
              <a:rPr lang="en-US" err="1">
                <a:latin typeface="Calibri"/>
                <a:cs typeface="Calibri"/>
              </a:rPr>
              <a:t>bundesdeutsche</a:t>
            </a:r>
            <a:r>
              <a:rPr lang="en-US">
                <a:latin typeface="Calibri"/>
                <a:cs typeface="Calibri"/>
              </a:rPr>
              <a:t> Vision </a:t>
            </a:r>
            <a:r>
              <a:rPr lang="de-DE"/>
              <a:t>16 Handlungsempfehlungen/Leitfäden zu KI in der Schule in Deutschland- warum? Bessere Abstimmung zwischen, Bund, Ländern und Kommunen notwendig!</a:t>
            </a:r>
            <a:endParaRPr lang="en-US"/>
          </a:p>
          <a:p>
            <a:r>
              <a:rPr lang="de-DE"/>
              <a:t>wird die Frage nach der Kompetenz im Umgang mit </a:t>
            </a:r>
            <a:r>
              <a:rPr lang="de-DE" err="1"/>
              <a:t>DeepFakes</a:t>
            </a:r>
            <a:r>
              <a:rPr lang="de-DE"/>
              <a:t> und Fake News beschleunigen</a:t>
            </a:r>
            <a:endParaRPr lang="de-DE">
              <a:latin typeface="TeleNeo"/>
              <a:cs typeface="Calibri"/>
            </a:endParaRPr>
          </a:p>
          <a:p>
            <a:pPr>
              <a:buFont typeface="Calibri" charset="0"/>
              <a:buChar char="-"/>
            </a:pPr>
            <a:endParaRPr lang="en-US">
              <a:latin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24</a:t>
            </a:fld>
            <a:endParaRPr lang="de-DE"/>
          </a:p>
        </p:txBody>
      </p:sp>
    </p:spTree>
    <p:extLst>
      <p:ext uri="{BB962C8B-B14F-4D97-AF65-F5344CB8AC3E}">
        <p14:creationId xmlns:p14="http://schemas.microsoft.com/office/powerpoint/2010/main" val="3947293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de-DE"/>
              <a:t>Was passiert in Kanada: zweimal im Jahr werden dort (in allen Fächern) digitale Kompetenztests gemacht. Im Anschluss können die Lehrkräfte genau sehen, wer welchen Förderbedarf, ergo: Adaptivität und individuelles Lernen </a:t>
            </a:r>
          </a:p>
          <a:p>
            <a:pPr marL="0" indent="0">
              <a:spcBef>
                <a:spcPct val="0"/>
              </a:spcBef>
              <a:buNone/>
            </a:pPr>
            <a:r>
              <a:rPr lang="de-DE"/>
              <a:t>Warum nicht Erfahrungen aus anderen Branchen  wie der Gesundheit nutzen  (Elektronische  Gesundheitskarte</a:t>
            </a:r>
            <a:endParaRPr lang="en-US"/>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26</a:t>
            </a:fld>
            <a:endParaRPr lang="de-DE"/>
          </a:p>
        </p:txBody>
      </p:sp>
    </p:spTree>
    <p:extLst>
      <p:ext uri="{BB962C8B-B14F-4D97-AF65-F5344CB8AC3E}">
        <p14:creationId xmlns:p14="http://schemas.microsoft.com/office/powerpoint/2010/main" val="2948954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600"/>
              </a:spcAft>
            </a:pPr>
            <a:r>
              <a:rPr lang="de-DE" sz="1800"/>
              <a:t>Überleitung, dass es eine gesamtgesellschaftliche Aufgabe ist</a:t>
            </a:r>
          </a:p>
          <a:p>
            <a:pPr>
              <a:spcAft>
                <a:spcPts val="600"/>
              </a:spcAft>
            </a:pPr>
            <a:r>
              <a:rPr lang="de-DE" sz="1800">
                <a:sym typeface="Wingdings" panose="05000000000000000000" pitchFamily="2" charset="2"/>
              </a:rPr>
              <a:t> </a:t>
            </a:r>
            <a:r>
              <a:rPr lang="de-DE" sz="1800"/>
              <a:t>Wie gehen wir als Telekom-Stiftung damit um?</a:t>
            </a:r>
          </a:p>
          <a:p>
            <a:endParaRPr lang="de-DE"/>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28</a:t>
            </a:fld>
            <a:endParaRPr lang="de-DE"/>
          </a:p>
        </p:txBody>
      </p:sp>
    </p:spTree>
    <p:extLst>
      <p:ext uri="{BB962C8B-B14F-4D97-AF65-F5344CB8AC3E}">
        <p14:creationId xmlns:p14="http://schemas.microsoft.com/office/powerpoint/2010/main" val="22104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r>
              <a:rPr lang="en-US">
                <a:latin typeface="Calibri"/>
                <a:cs typeface="Calibri"/>
              </a:rPr>
              <a:t> -  </a:t>
            </a:r>
            <a:r>
              <a:rPr lang="en-US" err="1">
                <a:latin typeface="Calibri"/>
                <a:cs typeface="Calibri"/>
              </a:rPr>
              <a:t>große</a:t>
            </a:r>
            <a:r>
              <a:rPr lang="en-US">
                <a:latin typeface="Calibri"/>
                <a:cs typeface="Calibri"/>
              </a:rPr>
              <a:t> </a:t>
            </a:r>
            <a:r>
              <a:rPr lang="en-US" err="1">
                <a:latin typeface="Calibri"/>
                <a:cs typeface="Calibri"/>
              </a:rPr>
              <a:t>politische</a:t>
            </a:r>
            <a:r>
              <a:rPr lang="en-US">
                <a:latin typeface="Calibri"/>
                <a:cs typeface="Calibri"/>
              </a:rPr>
              <a:t> </a:t>
            </a:r>
            <a:r>
              <a:rPr lang="en-US" err="1">
                <a:latin typeface="Calibri"/>
                <a:cs typeface="Calibri"/>
              </a:rPr>
              <a:t>Verantwortung</a:t>
            </a:r>
            <a:r>
              <a:rPr lang="en-US">
                <a:latin typeface="Calibri"/>
                <a:cs typeface="Calibri"/>
              </a:rPr>
              <a:t> </a:t>
            </a:r>
          </a:p>
          <a:p>
            <a:r>
              <a:rPr lang="en-US" err="1">
                <a:latin typeface="Calibri"/>
                <a:cs typeface="Calibri"/>
              </a:rPr>
              <a:t>Fehlende</a:t>
            </a:r>
            <a:r>
              <a:rPr lang="en-US">
                <a:latin typeface="Calibri"/>
                <a:cs typeface="Calibri"/>
              </a:rPr>
              <a:t> </a:t>
            </a:r>
            <a:r>
              <a:rPr lang="en-US" err="1">
                <a:latin typeface="Calibri"/>
                <a:cs typeface="Calibri"/>
              </a:rPr>
              <a:t>bundesdeutsche</a:t>
            </a:r>
            <a:r>
              <a:rPr lang="en-US">
                <a:latin typeface="Calibri"/>
                <a:cs typeface="Calibri"/>
              </a:rPr>
              <a:t> Vision </a:t>
            </a:r>
            <a:r>
              <a:rPr lang="de-DE"/>
              <a:t>16 Handlungsempfehlungen/Leitfäden zu KI in der Schule in Deutschland- warum? Bessere Abstimmung zwischen, Bund, Ländern und Kommunen notwendig!</a:t>
            </a:r>
            <a:endParaRPr lang="en-US"/>
          </a:p>
          <a:p>
            <a:r>
              <a:rPr lang="de-DE"/>
              <a:t>wird die Frage nach der Kompetenz im Umgang mit </a:t>
            </a:r>
            <a:r>
              <a:rPr lang="de-DE" err="1"/>
              <a:t>DeepFakes</a:t>
            </a:r>
            <a:r>
              <a:rPr lang="de-DE"/>
              <a:t> und Fake News beschleunigen</a:t>
            </a:r>
            <a:endParaRPr lang="de-DE">
              <a:latin typeface="TeleNeo"/>
              <a:cs typeface="Calibri"/>
            </a:endParaRPr>
          </a:p>
          <a:p>
            <a:pPr lvl="1" indent="-271145">
              <a:lnSpc>
                <a:spcPct val="100000"/>
              </a:lnSpc>
              <a:spcAft>
                <a:spcPts val="0"/>
              </a:spcAft>
              <a:buFont typeface="Wingdings,Sans-Serif" charset="0"/>
              <a:buChar char="Ø"/>
            </a:pPr>
            <a:r>
              <a:rPr lang="de-DE">
                <a:latin typeface="TeleNeo"/>
                <a:cs typeface="Calibri"/>
              </a:rPr>
              <a:t>KI wird </a:t>
            </a:r>
            <a:r>
              <a:rPr lang="de-DE" err="1"/>
              <a:t>wird</a:t>
            </a:r>
            <a:r>
              <a:rPr lang="de-DE"/>
              <a:t> nicht mehr verschwinden - Lösungen für den schulischen Alltag müssen gefunden werden</a:t>
            </a:r>
          </a:p>
          <a:p>
            <a:pPr lvl="1" indent="-271145">
              <a:lnSpc>
                <a:spcPct val="100000"/>
              </a:lnSpc>
              <a:spcAft>
                <a:spcPts val="0"/>
              </a:spcAft>
              <a:buFont typeface="Wingdings,Sans-Serif" charset="0"/>
              <a:buChar char="Ø"/>
            </a:pPr>
            <a:r>
              <a:rPr lang="de-DE"/>
              <a:t>wird die Prüfungskultur zu verändern (das Saarland plant künftig einen großen Leistungsnachweis“ (GLN) unter anderem durch eine „Medien- und materialgestützte Arbeit“ )</a:t>
            </a:r>
            <a:endParaRPr lang="en-US"/>
          </a:p>
          <a:p>
            <a:pPr lvl="1" indent="-271145">
              <a:lnSpc>
                <a:spcPct val="100000"/>
              </a:lnSpc>
              <a:spcAft>
                <a:spcPts val="0"/>
              </a:spcAft>
              <a:buFont typeface="Wingdings,Sans-Serif" charset="0"/>
              <a:buChar char="Ø"/>
            </a:pPr>
            <a:r>
              <a:rPr lang="de-DE"/>
              <a:t>kann Chancen auf adaptives Lernen und individuellen Lernerfolg bieten</a:t>
            </a:r>
          </a:p>
          <a:p>
            <a:pPr indent="-271145">
              <a:lnSpc>
                <a:spcPct val="100000"/>
              </a:lnSpc>
              <a:spcAft>
                <a:spcPts val="0"/>
              </a:spcAft>
            </a:pPr>
            <a:r>
              <a:rPr lang="de-DE"/>
              <a:t>KI in der Schule – Wie? </a:t>
            </a:r>
            <a:endParaRPr lang="en-US"/>
          </a:p>
          <a:p>
            <a:pPr lvl="1" indent="-271145">
              <a:lnSpc>
                <a:spcPct val="100000"/>
              </a:lnSpc>
              <a:spcAft>
                <a:spcPts val="0"/>
              </a:spcAft>
              <a:buFont typeface="Wingdings,Sans-Serif" charset="0"/>
              <a:buChar char="Ø"/>
            </a:pPr>
            <a:r>
              <a:rPr lang="de-DE"/>
              <a:t>sollte in multiprofessionellen Teams angegangen werden</a:t>
            </a:r>
          </a:p>
          <a:p>
            <a:pPr lvl="1" indent="-271145">
              <a:lnSpc>
                <a:spcPct val="100000"/>
              </a:lnSpc>
              <a:spcAft>
                <a:spcPts val="0"/>
              </a:spcAft>
              <a:buFont typeface="Wingdings,Sans-Serif" charset="0"/>
              <a:buChar char="Ø"/>
            </a:pPr>
            <a:r>
              <a:rPr lang="de-DE"/>
              <a:t>braucht ein besseres Zusammenspiel von Wissenschaft und Bildungspraxis - keine didaktischen Elfenbeintürme an Hochschulen, sondern enge Lehr-Lernforschung, Praxis, FD und KI-Anwendung zur Formulierung curricularer und individueller Ziele</a:t>
            </a:r>
            <a:endParaRPr lang="en-US"/>
          </a:p>
          <a:p>
            <a:pPr lvl="1" indent="-271145">
              <a:lnSpc>
                <a:spcPct val="100000"/>
              </a:lnSpc>
              <a:spcAft>
                <a:spcPts val="0"/>
              </a:spcAft>
              <a:buFont typeface="Wingdings,Sans-Serif" charset="0"/>
              <a:buChar char="Ø"/>
            </a:pPr>
            <a:r>
              <a:rPr lang="de-DE"/>
              <a:t>sollte die menschliche Letztentscheidung nicht in Frage stellen, sondern als Werkzeug dienen</a:t>
            </a:r>
          </a:p>
          <a:p>
            <a:pPr lvl="1" indent="-271145">
              <a:lnSpc>
                <a:spcPct val="100000"/>
              </a:lnSpc>
              <a:spcAft>
                <a:spcPts val="0"/>
              </a:spcAft>
              <a:buFont typeface="Wingdings,Sans-Serif" charset="0"/>
              <a:buChar char="Ø"/>
            </a:pPr>
            <a:r>
              <a:rPr lang="de-DE"/>
              <a:t>sollte möglich als Open Source Anwendung zur Verfügung stehen</a:t>
            </a:r>
          </a:p>
          <a:p>
            <a:pPr lvl="1" indent="-271145">
              <a:lnSpc>
                <a:spcPct val="100000"/>
              </a:lnSpc>
              <a:spcAft>
                <a:spcPts val="0"/>
              </a:spcAft>
              <a:buFont typeface="Wingdings,Sans-Serif" charset="0"/>
              <a:buChar char="Ø"/>
            </a:pPr>
            <a:endParaRPr lang="de-DE">
              <a:latin typeface="TeleNeo"/>
              <a:cs typeface="Calibri"/>
            </a:endParaRPr>
          </a:p>
          <a:p>
            <a:pPr>
              <a:buFont typeface="Calibri" charset="0"/>
              <a:buChar char="-"/>
            </a:pPr>
            <a:endParaRPr lang="en-US">
              <a:latin typeface="Calibri"/>
              <a:cs typeface="Calibri"/>
            </a:endParaRP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29</a:t>
            </a:fld>
            <a:endParaRPr lang="de-DE"/>
          </a:p>
        </p:txBody>
      </p:sp>
    </p:spTree>
    <p:extLst>
      <p:ext uri="{BB962C8B-B14F-4D97-AF65-F5344CB8AC3E}">
        <p14:creationId xmlns:p14="http://schemas.microsoft.com/office/powerpoint/2010/main" val="153824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noFill/>
          <a:ln>
            <a:noFill/>
          </a:ln>
          <a:effectLst/>
        </p:spPr>
        <p:txBody>
          <a:bodyPr vert="horz" wrap="square" lIns="0" tIns="18000" rIns="0" bIns="0" numCol="1" anchor="t" anchorCtr="0" compatLnSpc="1">
            <a:prstTxWarp prst="textNoShape">
              <a:avLst/>
            </a:prstTxWarp>
          </a:bodyPr>
          <a:lstStyle/>
          <a:p>
            <a:pPr marL="0" indent="0">
              <a:buNone/>
            </a:pPr>
            <a:endParaRPr lang="de-DE" sz="1200">
              <a:latin typeface="Arial" panose="020B0604020202020204" pitchFamily="34" charset="0"/>
              <a:cs typeface="Arial" panose="020B0604020202020204" pitchFamily="34" charset="0"/>
            </a:endParaRPr>
          </a:p>
        </p:txBody>
      </p:sp>
      <p:sp>
        <p:nvSpPr>
          <p:cNvPr id="4" name="Kopfzeilenplatzhalter 3"/>
          <p:cNvSpPr>
            <a:spLocks noGrp="1"/>
          </p:cNvSpPr>
          <p:nvPr>
            <p:ph type="hdr" sz="quarter" idx="10"/>
          </p:nvPr>
        </p:nvSpPr>
        <p:spPr/>
        <p:txBody>
          <a:bodyPr/>
          <a:lstStyle/>
          <a:p>
            <a:pPr>
              <a:defRPr/>
            </a:pPr>
            <a:r>
              <a:rPr lang="de-DE"/>
              <a:t>Verfasser · weitere Angaben</a:t>
            </a:r>
          </a:p>
        </p:txBody>
      </p:sp>
      <p:sp>
        <p:nvSpPr>
          <p:cNvPr id="5" name="Datumsplatzhalter 4"/>
          <p:cNvSpPr>
            <a:spLocks noGrp="1"/>
          </p:cNvSpPr>
          <p:nvPr>
            <p:ph type="dt" idx="11"/>
          </p:nvPr>
        </p:nvSpPr>
        <p:spPr/>
        <p:txBody>
          <a:bodyPr/>
          <a:lstStyle/>
          <a:p>
            <a:pPr>
              <a:defRPr/>
            </a:pPr>
            <a:r>
              <a:rPr lang="de-DE"/>
              <a:t>Thema der Präsentation · Datum</a:t>
            </a:r>
          </a:p>
        </p:txBody>
      </p:sp>
      <p:sp>
        <p:nvSpPr>
          <p:cNvPr id="6" name="Foliennummernplatzhalter 5"/>
          <p:cNvSpPr>
            <a:spLocks noGrp="1"/>
          </p:cNvSpPr>
          <p:nvPr>
            <p:ph type="sldNum" sz="quarter" idx="12"/>
          </p:nvPr>
        </p:nvSpPr>
        <p:spPr/>
        <p:txBody>
          <a:bodyPr/>
          <a:lstStyle/>
          <a:p>
            <a:pPr>
              <a:defRPr/>
            </a:pPr>
            <a:fld id="{52E70ED1-B8FA-6F4B-8236-F09C2F242E82}" type="slidenum">
              <a:rPr lang="de-DE" smtClean="0"/>
              <a:pPr>
                <a:defRPr/>
              </a:pPr>
              <a:t>4</a:t>
            </a:fld>
            <a:endParaRPr lang="de-DE"/>
          </a:p>
        </p:txBody>
      </p:sp>
    </p:spTree>
    <p:extLst>
      <p:ext uri="{BB962C8B-B14F-4D97-AF65-F5344CB8AC3E}">
        <p14:creationId xmlns:p14="http://schemas.microsoft.com/office/powerpoint/2010/main" val="127809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a:latin typeface="Arial" panose="020B0604020202020204" pitchFamily="34" charset="0"/>
                <a:cs typeface="Arial" panose="020B0604020202020204" pitchFamily="34" charset="0"/>
              </a:rPr>
              <a:t>PISA schockierende Zahlen zu fehlenden Basiskompetenzen in MINT und Angst vor Mathe </a:t>
            </a:r>
          </a:p>
          <a:p>
            <a:pPr marL="0" indent="0">
              <a:buNone/>
            </a:pPr>
            <a:endParaRPr lang="de-DE" sz="1400">
              <a:latin typeface="Arial" panose="020B0604020202020204" pitchFamily="34" charset="0"/>
              <a:cs typeface="Arial" panose="020B0604020202020204" pitchFamily="34" charset="0"/>
            </a:endParaRPr>
          </a:p>
          <a:p>
            <a:pPr lvl="2"/>
            <a:r>
              <a:rPr lang="de-DE" sz="1200" kern="100">
                <a:effectLst/>
                <a:latin typeface="TeleNeo" panose="020B0504040202090203" pitchFamily="34" charset="0"/>
                <a:ea typeface="Times New Roman" panose="02020603050405020304" pitchFamily="18" charset="0"/>
                <a:cs typeface="Times New Roman" panose="02020603050405020304" pitchFamily="18" charset="0"/>
              </a:rPr>
              <a:t>Allgemeines:</a:t>
            </a:r>
            <a:endParaRPr lang="de-DE"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de-DE" sz="1200" kern="100">
                <a:effectLst/>
                <a:latin typeface="TeleNeo" panose="020B0504040202090203" pitchFamily="34" charset="0"/>
                <a:ea typeface="Calibri" panose="020F0502020204030204" pitchFamily="34" charset="0"/>
                <a:cs typeface="Times New Roman" panose="02020603050405020304" pitchFamily="18" charset="0"/>
              </a:rPr>
              <a:t>8. Internationale OECD-Untersuchung insgesamt (81 Länder, davon 37 OECD-Staaten)</a:t>
            </a:r>
            <a:endParaRPr lang="de-DE"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de-DE" sz="1200" kern="100">
                <a:effectLst/>
                <a:latin typeface="TeleNeo" panose="020B0504040202090203" pitchFamily="34" charset="0"/>
                <a:ea typeface="Calibri" panose="020F0502020204030204" pitchFamily="34" charset="0"/>
                <a:cs typeface="Times New Roman" panose="02020603050405020304" pitchFamily="18" charset="0"/>
              </a:rPr>
              <a:t>Weltweit wurden 690.000 Schülerinnen und Schüler befragt</a:t>
            </a:r>
            <a:endParaRPr lang="de-DE"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Courier New" panose="02070309020205020404" pitchFamily="49" charset="0"/>
              <a:buChar char="o"/>
            </a:pPr>
            <a:r>
              <a:rPr lang="de-DE" sz="1200" kern="100">
                <a:effectLst/>
                <a:latin typeface="TeleNeo" panose="020B0504040202090203" pitchFamily="34" charset="0"/>
                <a:ea typeface="Calibri" panose="020F0502020204030204" pitchFamily="34" charset="0"/>
                <a:cs typeface="Times New Roman" panose="02020603050405020304" pitchFamily="18" charset="0"/>
              </a:rPr>
              <a:t>In Deutschland repräsentativ 6.100 15-Jährige aus ca. 260 Schulen aller Schulformen</a:t>
            </a:r>
          </a:p>
          <a:p>
            <a:pPr marL="457200" lvl="1" indent="0">
              <a:buNone/>
            </a:pPr>
            <a:endParaRPr lang="de-DE" sz="1200" kern="100">
              <a:effectLst/>
              <a:latin typeface="TeleNeo" panose="020B0504040202090203" pitchFamily="34" charset="0"/>
              <a:ea typeface="Calibri" panose="020F0502020204030204" pitchFamily="34" charset="0"/>
              <a:cs typeface="Times New Roman" panose="02020603050405020304" pitchFamily="18" charset="0"/>
            </a:endParaRPr>
          </a:p>
          <a:p>
            <a:pPr marL="492125" indent="-171450"/>
            <a:r>
              <a:rPr lang="de-DE" sz="1200" b="1" kern="100">
                <a:effectLst/>
                <a:latin typeface="TeleNeo" panose="020B0504040202090203" pitchFamily="34" charset="0"/>
                <a:ea typeface="Calibri" panose="020F0502020204030204" pitchFamily="34" charset="0"/>
                <a:cs typeface="Times New Roman" panose="02020603050405020304" pitchFamily="18" charset="0"/>
              </a:rPr>
              <a:t>Mathematik 2022</a:t>
            </a:r>
            <a:r>
              <a:rPr lang="de-DE" sz="1200" kern="100">
                <a:effectLst/>
                <a:latin typeface="TeleNeo" panose="020B0504040202090203" pitchFamily="34" charset="0"/>
                <a:ea typeface="Calibri" panose="020F0502020204030204" pitchFamily="34" charset="0"/>
                <a:cs typeface="Times New Roman" panose="02020603050405020304" pitchFamily="18" charset="0"/>
              </a:rPr>
              <a:t>:</a:t>
            </a:r>
            <a:endParaRPr lang="de-DE"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base" latinLnBrk="0" hangingPunct="1">
              <a:lnSpc>
                <a:spcPct val="100000"/>
              </a:lnSpc>
              <a:spcBef>
                <a:spcPct val="0"/>
              </a:spcBef>
              <a:spcAft>
                <a:spcPts val="0"/>
              </a:spcAft>
              <a:buClr>
                <a:srgbClr val="E20074"/>
              </a:buClr>
              <a:buSzTx/>
              <a:buFont typeface="Courier New" panose="02070309020205020404" pitchFamily="49" charset="0"/>
              <a:buChar char="o"/>
              <a:tabLst/>
              <a:defRPr/>
            </a:pPr>
            <a:r>
              <a:rPr lang="de-DE" sz="1200" kern="100">
                <a:effectLst/>
                <a:latin typeface="TeleNeo" panose="020B0504040202090203" pitchFamily="34" charset="0"/>
                <a:ea typeface="Calibri" panose="020F0502020204030204" pitchFamily="34" charset="0"/>
                <a:cs typeface="Times New Roman" panose="02020603050405020304" pitchFamily="18" charset="0"/>
              </a:rPr>
              <a:t>Platz 21 (2012: Platz 10) </a:t>
            </a:r>
            <a:r>
              <a:rPr kumimoji="0" lang="de-DE" sz="1200" b="1" i="0" u="none" strike="noStrike" kern="100" cap="none" spc="0" normalizeH="0" baseline="0" noProof="0">
                <a:ln>
                  <a:noFill/>
                </a:ln>
                <a:solidFill>
                  <a:srgbClr val="000000"/>
                </a:solidFill>
                <a:effectLst/>
                <a:uLnTx/>
                <a:uFillTx/>
                <a:latin typeface="TeleNeo" panose="020B0504040202090203" pitchFamily="34" charset="0"/>
                <a:ea typeface="Calibri" panose="020F0502020204030204" pitchFamily="34" charset="0"/>
                <a:cs typeface="Times New Roman" panose="02020603050405020304" pitchFamily="18" charset="0"/>
              </a:rPr>
              <a:t>30 Prozent aller getesteten Schüler sind besonders leistungsschwach </a:t>
            </a:r>
            <a:r>
              <a:rPr kumimoji="0" lang="de-DE" sz="1200" b="0" i="0" u="none" strike="noStrike" kern="100" cap="none" spc="0" normalizeH="0" baseline="0" noProof="0">
                <a:ln>
                  <a:noFill/>
                </a:ln>
                <a:solidFill>
                  <a:srgbClr val="000000"/>
                </a:solidFill>
                <a:effectLst/>
                <a:uLnTx/>
                <a:uFillTx/>
                <a:latin typeface="TeleNeo" panose="020B0504040202090203" pitchFamily="34" charset="0"/>
                <a:ea typeface="Calibri" panose="020F0502020204030204" pitchFamily="34" charset="0"/>
                <a:cs typeface="Times New Roman" panose="02020603050405020304" pitchFamily="18" charset="0"/>
              </a:rPr>
              <a:t>(plus 8 % zu 2018), 9 Prozent leistungsstark (Halbierung gegenüber 2012)</a:t>
            </a:r>
            <a:endParaRPr lang="de-DE" sz="1200" kern="100">
              <a:effectLst/>
              <a:latin typeface="TeleNeo" panose="020B0504040202090203" pitchFamily="34" charset="0"/>
              <a:ea typeface="Calibri" panose="020F0502020204030204" pitchFamily="34" charset="0"/>
              <a:cs typeface="Times New Roman" panose="02020603050405020304" pitchFamily="18" charset="0"/>
            </a:endParaRPr>
          </a:p>
          <a:p>
            <a:pPr marL="492125" indent="-171450"/>
            <a:r>
              <a:rPr lang="de-DE" sz="1200" b="1" kern="100">
                <a:effectLst/>
                <a:latin typeface="TeleNeo" panose="020B0504040202090203" pitchFamily="34" charset="0"/>
                <a:ea typeface="Calibri" panose="020F0502020204030204" pitchFamily="34" charset="0"/>
                <a:cs typeface="Times New Roman" panose="02020603050405020304" pitchFamily="18" charset="0"/>
              </a:rPr>
              <a:t>Naturwissenschaften 2022:</a:t>
            </a:r>
            <a:endParaRPr lang="de-DE" sz="1200" kern="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base" latinLnBrk="0" hangingPunct="1">
              <a:lnSpc>
                <a:spcPct val="100000"/>
              </a:lnSpc>
              <a:spcBef>
                <a:spcPct val="0"/>
              </a:spcBef>
              <a:spcAft>
                <a:spcPts val="0"/>
              </a:spcAft>
              <a:buClr>
                <a:srgbClr val="E20074"/>
              </a:buClr>
              <a:buSzTx/>
              <a:buFont typeface="Courier New" panose="02070309020205020404" pitchFamily="49" charset="0"/>
              <a:buChar char="o"/>
              <a:tabLst/>
              <a:defRPr/>
            </a:pPr>
            <a:r>
              <a:rPr lang="de-DE" sz="1200" kern="100">
                <a:effectLst/>
                <a:latin typeface="TeleNeo" panose="020B0504040202090203" pitchFamily="34" charset="0"/>
                <a:ea typeface="Calibri" panose="020F0502020204030204" pitchFamily="34" charset="0"/>
                <a:cs typeface="Times New Roman" panose="02020603050405020304" pitchFamily="18" charset="0"/>
              </a:rPr>
              <a:t>Platz 18 (über OECD-Durchschnitt)</a:t>
            </a:r>
            <a:r>
              <a:rPr kumimoji="0" lang="de-DE" sz="1200" b="0" i="0" u="none" strike="noStrike" kern="100" cap="none" spc="0" normalizeH="0" baseline="0" noProof="0">
                <a:ln>
                  <a:noFill/>
                </a:ln>
                <a:solidFill>
                  <a:srgbClr val="000000"/>
                </a:solidFill>
                <a:effectLst/>
                <a:uLnTx/>
                <a:uFillTx/>
                <a:latin typeface="TeleNeo" panose="020B0504040202090203" pitchFamily="34" charset="0"/>
                <a:ea typeface="Calibri" panose="020F0502020204030204" pitchFamily="34" charset="0"/>
                <a:cs typeface="Times New Roman" panose="02020603050405020304" pitchFamily="18" charset="0"/>
              </a:rPr>
              <a:t> 23 Prozent der Schüler sind besonders leistungsschwach, 10 Prozent leistungsstark </a:t>
            </a:r>
            <a:endParaRPr kumimoji="0" lang="de-DE" sz="12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de-DE" sz="1200" kern="100">
              <a:effectLst/>
              <a:latin typeface="Calibri" panose="020F0502020204030204" pitchFamily="34" charset="0"/>
              <a:ea typeface="Calibri" panose="020F0502020204030204" pitchFamily="34" charset="0"/>
              <a:cs typeface="Times New Roman" panose="02020603050405020304" pitchFamily="18" charset="0"/>
            </a:endParaRPr>
          </a:p>
          <a:p>
            <a:pPr marL="492125" indent="-171450"/>
            <a:r>
              <a:rPr lang="de-DE" sz="1200" kern="100">
                <a:effectLst/>
                <a:latin typeface="TeleNeo" panose="020B0504040202090203" pitchFamily="34" charset="0"/>
                <a:ea typeface="Calibri" panose="020F0502020204030204" pitchFamily="34" charset="0"/>
                <a:cs typeface="Times New Roman" panose="02020603050405020304" pitchFamily="18" charset="0"/>
              </a:rPr>
              <a:t>Rückgang in Lesen und Mathematik seit PISA 2018 entspricht dem Lernfortschritt eines ganzen Schuljahres.</a:t>
            </a:r>
            <a:endParaRPr lang="de-DE" sz="1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a:p>
          <a:p>
            <a:endParaRPr lang="de-DE"/>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6</a:t>
            </a:fld>
            <a:endParaRPr lang="de-DE"/>
          </a:p>
        </p:txBody>
      </p:sp>
    </p:spTree>
    <p:extLst>
      <p:ext uri="{BB962C8B-B14F-4D97-AF65-F5344CB8AC3E}">
        <p14:creationId xmlns:p14="http://schemas.microsoft.com/office/powerpoint/2010/main" val="84570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Vorstellung</a:t>
            </a:r>
          </a:p>
          <a:p>
            <a:r>
              <a:rPr lang="de-DE"/>
              <a:t>Titel: Wunsch Überblick – Thema Lernen in der Digitalität</a:t>
            </a:r>
          </a:p>
          <a:p>
            <a:r>
              <a:rPr lang="de-DE"/>
              <a:t>Und das in 30 Min – </a:t>
            </a:r>
            <a:r>
              <a:rPr lang="de-DE" err="1"/>
              <a:t>inkl</a:t>
            </a:r>
            <a:r>
              <a:rPr lang="de-DE"/>
              <a:t> Beteiligung</a:t>
            </a:r>
          </a:p>
          <a:p>
            <a:r>
              <a:rPr lang="de-DE"/>
              <a:t>Eierliegende Woll-Milch-Sau – aber wir probieren es! </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7</a:t>
            </a:fld>
            <a:endParaRPr lang="de-DE"/>
          </a:p>
        </p:txBody>
      </p:sp>
    </p:spTree>
    <p:extLst>
      <p:ext uri="{BB962C8B-B14F-4D97-AF65-F5344CB8AC3E}">
        <p14:creationId xmlns:p14="http://schemas.microsoft.com/office/powerpoint/2010/main" val="271726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800">
                <a:latin typeface="Arial" panose="020B0604020202020204" pitchFamily="34" charset="0"/>
                <a:cs typeface="Arial" panose="020B0604020202020204" pitchFamily="34" charset="0"/>
                <a:sym typeface="Wingdings" panose="05000000000000000000" pitchFamily="2" charset="2"/>
              </a:rPr>
              <a:t>Politik: </a:t>
            </a:r>
            <a:r>
              <a:rPr lang="de-DE" sz="1800" err="1">
                <a:latin typeface="Arial" panose="020B0604020202020204" pitchFamily="34" charset="0"/>
                <a:cs typeface="Arial" panose="020B0604020202020204" pitchFamily="34" charset="0"/>
                <a:sym typeface="Wingdings" panose="05000000000000000000" pitchFamily="2" charset="2"/>
              </a:rPr>
              <a:t>DigitalPakt</a:t>
            </a:r>
            <a:r>
              <a:rPr lang="de-DE" sz="1800">
                <a:latin typeface="Arial" panose="020B0604020202020204" pitchFamily="34" charset="0"/>
                <a:cs typeface="Arial" panose="020B0604020202020204" pitchFamily="34" charset="0"/>
                <a:sym typeface="Wingdings" panose="05000000000000000000" pitchFamily="2" charset="2"/>
              </a:rPr>
              <a:t> 2.0?, </a:t>
            </a:r>
            <a:r>
              <a:rPr lang="de-DE" sz="1800" err="1">
                <a:latin typeface="Arial" panose="020B0604020202020204" pitchFamily="34" charset="0"/>
                <a:cs typeface="Arial" panose="020B0604020202020204" pitchFamily="34" charset="0"/>
                <a:sym typeface="Wingdings" panose="05000000000000000000" pitchFamily="2" charset="2"/>
              </a:rPr>
              <a:t>lernen.digital</a:t>
            </a:r>
            <a:r>
              <a:rPr lang="de-DE" sz="1800">
                <a:latin typeface="Arial" panose="020B0604020202020204" pitchFamily="34" charset="0"/>
                <a:cs typeface="Arial" panose="020B0604020202020204" pitchFamily="34" charset="0"/>
                <a:sym typeface="Wingdings" panose="05000000000000000000" pitchFamily="2" charset="2"/>
              </a:rPr>
              <a:t>, Startchancen Programm? (</a:t>
            </a:r>
            <a:r>
              <a:rPr lang="de-DE" sz="1800" err="1">
                <a:latin typeface="Arial" panose="020B0604020202020204" pitchFamily="34" charset="0"/>
                <a:cs typeface="Arial" panose="020B0604020202020204" pitchFamily="34" charset="0"/>
                <a:sym typeface="Wingdings" panose="05000000000000000000" pitchFamily="2" charset="2"/>
              </a:rPr>
              <a:t>JCh</a:t>
            </a:r>
            <a:r>
              <a:rPr lang="de-DE" sz="1800">
                <a:latin typeface="Arial" panose="020B0604020202020204" pitchFamily="34" charset="0"/>
                <a:cs typeface="Arial" panose="020B0604020202020204" pitchFamily="34" charset="0"/>
                <a:sym typeface="Wingdings" panose="05000000000000000000" pitchFamily="2" charset="2"/>
              </a:rPr>
              <a:t>)</a:t>
            </a:r>
          </a:p>
          <a:p>
            <a:r>
              <a:rPr lang="de-DE"/>
              <a:t>Zeitstrahl: erst Digitalpakt 1.0, dann kam </a:t>
            </a:r>
            <a:r>
              <a:rPr lang="de-DE" err="1"/>
              <a:t>lernen.digital</a:t>
            </a:r>
            <a:r>
              <a:rPr lang="de-DE"/>
              <a:t> und dann das Startchancen-Programm. Jetzt </a:t>
            </a:r>
            <a:r>
              <a:rPr lang="de-DE" err="1"/>
              <a:t>DigitalPakt</a:t>
            </a:r>
            <a:r>
              <a:rPr lang="de-DE"/>
              <a:t> 2.0? (Großes Fragezeichen)</a:t>
            </a:r>
          </a:p>
          <a:p>
            <a:endParaRPr lang="de-DE"/>
          </a:p>
          <a:p>
            <a:pPr marL="266700" marR="0" lvl="0" indent="-266700" algn="l" defTabSz="914400" rtl="0" eaLnBrk="0" fontAlgn="base" latinLnBrk="0" hangingPunct="0">
              <a:lnSpc>
                <a:spcPct val="90000"/>
              </a:lnSpc>
              <a:spcBef>
                <a:spcPct val="50000"/>
              </a:spcBef>
              <a:spcAft>
                <a:spcPct val="0"/>
              </a:spcAft>
              <a:buClr>
                <a:schemeClr val="tx2"/>
              </a:buClr>
              <a:buSzTx/>
              <a:buFont typeface="Wingdings" charset="0"/>
              <a:buChar char="§"/>
              <a:tabLst>
                <a:tab pos="266700" algn="l"/>
                <a:tab pos="542925" algn="l"/>
                <a:tab pos="809625" algn="l"/>
                <a:tab pos="1076325" algn="l"/>
                <a:tab pos="1343025" algn="l"/>
              </a:tabLst>
              <a:defRPr/>
            </a:pPr>
            <a:r>
              <a:rPr lang="de-DE" sz="1800" b="1">
                <a:solidFill>
                  <a:schemeClr val="accent6"/>
                </a:solidFill>
                <a:latin typeface="Tele-GroteskNor"/>
                <a:cs typeface="Arial"/>
              </a:rPr>
              <a:t>Der Kompetenzverbund </a:t>
            </a:r>
            <a:r>
              <a:rPr lang="de-DE" sz="1800" b="1" err="1">
                <a:solidFill>
                  <a:schemeClr val="accent6"/>
                </a:solidFill>
                <a:latin typeface="Tele-GroteskNor"/>
                <a:cs typeface="Arial"/>
              </a:rPr>
              <a:t>lernen:digital</a:t>
            </a:r>
            <a:r>
              <a:rPr lang="de-DE" sz="1800" b="1">
                <a:solidFill>
                  <a:schemeClr val="accent6"/>
                </a:solidFill>
                <a:latin typeface="Tele-GroteskNor"/>
                <a:cs typeface="Arial"/>
              </a:rPr>
              <a:t> gestaltet den Dialog zwischen Wissenschaft und Praxis für die digitale Transformation von Schule und Lehrkräftebildung.</a:t>
            </a:r>
            <a:r>
              <a:rPr lang="de-DE" sz="800" b="1">
                <a:solidFill>
                  <a:schemeClr val="accent6"/>
                </a:solidFill>
                <a:latin typeface="Arial"/>
                <a:cs typeface="Arial"/>
              </a:rPr>
              <a:t> </a:t>
            </a:r>
            <a:endParaRPr lang="de-DE" sz="800" b="1">
              <a:solidFill>
                <a:schemeClr val="accent6"/>
              </a:solidFill>
              <a:latin typeface="Arial" panose="020B0604020202020204" pitchFamily="34" charset="0"/>
              <a:cs typeface="Arial" panose="020B0604020202020204" pitchFamily="34" charset="0"/>
            </a:endParaRPr>
          </a:p>
          <a:p>
            <a:endParaRPr lang="de-DE"/>
          </a:p>
          <a:p>
            <a:pPr algn="l"/>
            <a:r>
              <a:rPr lang="de-DE" sz="1400" b="1">
                <a:latin typeface="+mn-lt"/>
              </a:rPr>
              <a:t>Was wurde durch den </a:t>
            </a:r>
            <a:r>
              <a:rPr lang="de-DE" sz="1400" b="1" err="1">
                <a:latin typeface="+mn-lt"/>
              </a:rPr>
              <a:t>DigitalPakt</a:t>
            </a:r>
            <a:r>
              <a:rPr lang="de-DE" sz="1400" b="1">
                <a:latin typeface="+mn-lt"/>
              </a:rPr>
              <a:t> 1.0 erreicht?</a:t>
            </a:r>
          </a:p>
          <a:p>
            <a:pPr marL="285750" indent="-285750" algn="l">
              <a:buClr>
                <a:schemeClr val="tx2"/>
              </a:buClr>
              <a:buFont typeface="Wingdings" panose="05000000000000000000" pitchFamily="2" charset="2"/>
              <a:buChar char="§"/>
            </a:pPr>
            <a:r>
              <a:rPr lang="de-DE" sz="1400">
                <a:latin typeface="+mn-lt"/>
              </a:rPr>
              <a:t>Gesamtsumme: 6,5 Milliarden Euro</a:t>
            </a:r>
          </a:p>
          <a:p>
            <a:pPr marL="285750" indent="-285750" algn="l">
              <a:buClr>
                <a:schemeClr val="tx2"/>
              </a:buClr>
              <a:buFont typeface="Wingdings" panose="05000000000000000000" pitchFamily="2" charset="2"/>
              <a:buChar char="§"/>
            </a:pPr>
            <a:r>
              <a:rPr lang="de-DE" sz="1400">
                <a:latin typeface="+mn-lt"/>
              </a:rPr>
              <a:t>Ausstattung, die damit erreicht wurde:</a:t>
            </a:r>
          </a:p>
          <a:p>
            <a:pPr marL="742950" lvl="1" indent="-285750" algn="l">
              <a:buClr>
                <a:schemeClr val="tx2"/>
              </a:buClr>
              <a:buFont typeface="Wingdings" panose="05000000000000000000" pitchFamily="2" charset="2"/>
              <a:buChar char="§"/>
            </a:pPr>
            <a:r>
              <a:rPr lang="de-DE" sz="1400">
                <a:latin typeface="+mn-lt"/>
              </a:rPr>
              <a:t>20.000 Schulen konnten ihre Netzanbindung verbessern </a:t>
            </a:r>
          </a:p>
          <a:p>
            <a:pPr marL="742950" lvl="1" indent="-285750" algn="l">
              <a:buClr>
                <a:schemeClr val="tx2"/>
              </a:buClr>
              <a:buFont typeface="Wingdings" panose="05000000000000000000" pitchFamily="2" charset="2"/>
              <a:buChar char="§"/>
            </a:pPr>
            <a:r>
              <a:rPr lang="de-DE" sz="1400">
                <a:latin typeface="+mn-lt"/>
              </a:rPr>
              <a:t>Schulgebäude wurden mit WLAN ausgeleuchtet</a:t>
            </a:r>
          </a:p>
          <a:p>
            <a:pPr marL="742950" lvl="1" indent="-285750" algn="l">
              <a:buClr>
                <a:schemeClr val="tx2"/>
              </a:buClr>
              <a:buFont typeface="Wingdings" panose="05000000000000000000" pitchFamily="2" charset="2"/>
              <a:buChar char="§"/>
            </a:pPr>
            <a:r>
              <a:rPr lang="de-DE" sz="1400">
                <a:latin typeface="+mn-lt"/>
              </a:rPr>
              <a:t>Mobile Endgeräte wurden angeschafft  </a:t>
            </a:r>
          </a:p>
          <a:p>
            <a:endParaRPr lang="de-DE"/>
          </a:p>
          <a:p>
            <a:pPr algn="l"/>
            <a:r>
              <a:rPr lang="de-DE" b="0" i="0">
                <a:solidFill>
                  <a:srgbClr val="202122"/>
                </a:solidFill>
                <a:effectLst/>
                <a:latin typeface="Arial" panose="020B0604020202020204" pitchFamily="34" charset="0"/>
              </a:rPr>
              <a:t>Das sog. </a:t>
            </a:r>
            <a:r>
              <a:rPr lang="de-DE" b="1" i="0">
                <a:solidFill>
                  <a:srgbClr val="202122"/>
                </a:solidFill>
                <a:effectLst/>
                <a:latin typeface="Arial" panose="020B0604020202020204" pitchFamily="34" charset="0"/>
              </a:rPr>
              <a:t>Startchancen-Programm</a:t>
            </a:r>
            <a:r>
              <a:rPr lang="de-DE" b="0" i="0">
                <a:solidFill>
                  <a:srgbClr val="202122"/>
                </a:solidFill>
                <a:effectLst/>
                <a:latin typeface="Arial" panose="020B0604020202020204" pitchFamily="34" charset="0"/>
              </a:rPr>
              <a:t> zur Förderung von </a:t>
            </a:r>
            <a:r>
              <a:rPr lang="de-DE" b="0" i="0" u="none" strike="noStrike">
                <a:solidFill>
                  <a:srgbClr val="0645AD"/>
                </a:solidFill>
                <a:effectLst/>
                <a:latin typeface="Arial" panose="020B0604020202020204" pitchFamily="34" charset="0"/>
                <a:hlinkClick r:id="rId3" tooltip="Brennpunktschule"/>
              </a:rPr>
              <a:t>Brennpunktschulen</a:t>
            </a:r>
            <a:r>
              <a:rPr lang="de-DE" b="0" i="0">
                <a:solidFill>
                  <a:srgbClr val="202122"/>
                </a:solidFill>
                <a:effectLst/>
                <a:latin typeface="Arial" panose="020B0604020202020204" pitchFamily="34" charset="0"/>
              </a:rPr>
              <a:t> der deutschen </a:t>
            </a:r>
            <a:r>
              <a:rPr lang="de-DE" b="0" i="0" u="none" strike="noStrike">
                <a:solidFill>
                  <a:srgbClr val="0645AD"/>
                </a:solidFill>
                <a:effectLst/>
                <a:latin typeface="Arial" panose="020B0604020202020204" pitchFamily="34" charset="0"/>
                <a:hlinkClick r:id="rId4" tooltip="Bundesregierung"/>
              </a:rPr>
              <a:t>Bundesregierung</a:t>
            </a:r>
            <a:r>
              <a:rPr lang="de-DE" b="0" i="0">
                <a:solidFill>
                  <a:srgbClr val="202122"/>
                </a:solidFill>
                <a:effectLst/>
                <a:latin typeface="Arial" panose="020B0604020202020204" pitchFamily="34" charset="0"/>
              </a:rPr>
              <a:t> (zuständige Ministerin des </a:t>
            </a:r>
            <a:r>
              <a:rPr lang="de-DE" b="0" i="0" u="none" strike="noStrike">
                <a:solidFill>
                  <a:srgbClr val="0645AD"/>
                </a:solidFill>
                <a:effectLst/>
                <a:latin typeface="Arial" panose="020B0604020202020204" pitchFamily="34" charset="0"/>
                <a:hlinkClick r:id="rId5" tooltip="Bundesministerium für Bildung und Forschung"/>
              </a:rPr>
              <a:t>BMBF</a:t>
            </a:r>
            <a:r>
              <a:rPr lang="de-DE" b="0" i="0">
                <a:solidFill>
                  <a:srgbClr val="202122"/>
                </a:solidFill>
                <a:effectLst/>
                <a:latin typeface="Arial" panose="020B0604020202020204" pitchFamily="34" charset="0"/>
              </a:rPr>
              <a:t> </a:t>
            </a:r>
            <a:r>
              <a:rPr lang="de-DE" b="0" i="0" u="none" strike="noStrike">
                <a:solidFill>
                  <a:srgbClr val="0645AD"/>
                </a:solidFill>
                <a:effectLst/>
                <a:latin typeface="Arial" panose="020B0604020202020204" pitchFamily="34" charset="0"/>
                <a:hlinkClick r:id="rId6" tooltip="Bettina Stark-Watzinger"/>
              </a:rPr>
              <a:t>Bettina Stark-Watzinger</a:t>
            </a:r>
            <a:r>
              <a:rPr lang="de-DE" b="0" i="0">
                <a:solidFill>
                  <a:srgbClr val="202122"/>
                </a:solidFill>
                <a:effectLst/>
                <a:latin typeface="Arial" panose="020B0604020202020204" pitchFamily="34" charset="0"/>
              </a:rPr>
              <a:t>) und der Bundesländer (vertreten durch die </a:t>
            </a:r>
            <a:r>
              <a:rPr lang="de-DE" b="0" i="0" u="none" strike="noStrike">
                <a:solidFill>
                  <a:srgbClr val="0645AD"/>
                </a:solidFill>
                <a:effectLst/>
                <a:latin typeface="Arial" panose="020B0604020202020204" pitchFamily="34" charset="0"/>
                <a:hlinkClick r:id="rId7" tooltip="Kultusministerkonferenz"/>
              </a:rPr>
              <a:t>KMK</a:t>
            </a:r>
            <a:r>
              <a:rPr lang="de-DE" b="0" i="0">
                <a:solidFill>
                  <a:srgbClr val="202122"/>
                </a:solidFill>
                <a:effectLst/>
                <a:latin typeface="Arial" panose="020B0604020202020204" pitchFamily="34" charset="0"/>
              </a:rPr>
              <a:t>) beruht auf einer Verständigung im Januar 2024: Es startete am 1. August 2024 mit 2060 Schulen, mehr als doppelt so viele wie ursprünglich geplant. Am Ende sollten 4000 Schulen gefördert werden.</a:t>
            </a:r>
            <a:r>
              <a:rPr lang="de-DE" b="0" i="0" u="none" strike="noStrike" baseline="30000">
                <a:solidFill>
                  <a:srgbClr val="0645AD"/>
                </a:solidFill>
                <a:effectLst/>
                <a:latin typeface="Arial" panose="020B0604020202020204" pitchFamily="34" charset="0"/>
                <a:hlinkClick r:id="rId8"/>
              </a:rPr>
              <a:t>[1]</a:t>
            </a:r>
            <a:r>
              <a:rPr lang="de-DE" b="0" i="0" u="none" strike="noStrike" baseline="30000">
                <a:solidFill>
                  <a:srgbClr val="0645AD"/>
                </a:solidFill>
                <a:effectLst/>
                <a:latin typeface="Arial" panose="020B0604020202020204" pitchFamily="34" charset="0"/>
                <a:hlinkClick r:id="rId9"/>
              </a:rPr>
              <a:t>[2]</a:t>
            </a:r>
            <a:r>
              <a:rPr lang="de-DE" b="0" i="0" u="none" strike="noStrike" baseline="30000">
                <a:solidFill>
                  <a:srgbClr val="0645AD"/>
                </a:solidFill>
                <a:effectLst/>
                <a:latin typeface="Arial" panose="020B0604020202020204" pitchFamily="34" charset="0"/>
                <a:hlinkClick r:id="rId10"/>
              </a:rPr>
              <a:t>[3]</a:t>
            </a:r>
            <a:endParaRPr lang="de-DE" b="0" i="0">
              <a:solidFill>
                <a:srgbClr val="202122"/>
              </a:solidFill>
              <a:effectLst/>
              <a:latin typeface="Arial" panose="020B0604020202020204" pitchFamily="34" charset="0"/>
            </a:endParaRPr>
          </a:p>
          <a:p>
            <a:pPr algn="l"/>
            <a:r>
              <a:rPr lang="de-DE" b="0" i="0">
                <a:solidFill>
                  <a:srgbClr val="202122"/>
                </a:solidFill>
                <a:effectLst/>
                <a:latin typeface="Arial" panose="020B0604020202020204" pitchFamily="34" charset="0"/>
              </a:rPr>
              <a:t>Über zehn Jahre wollen Bund und Länder zusammen 20 Milliarden Euro investieren, also etwa 2 Mrd. jährlich, von denen jede Seite 1 Mrd. aufbringt. Bis zum Schuljahr 2026/27 soll es in ganz Deutschland etwa 4.000 Startchancen-Schulen geben. Die Investitionen sollen zu 60 % Kindern in Grundschulen zugutekommen. Erstmals mussten alle Bundesländer dazu die soziale Zusammensetzung </a:t>
            </a:r>
            <a:r>
              <a:rPr lang="de-DE" b="0" i="0" u="none" strike="noStrike">
                <a:solidFill>
                  <a:srgbClr val="0645AD"/>
                </a:solidFill>
                <a:effectLst/>
                <a:latin typeface="Arial" panose="020B0604020202020204" pitchFamily="34" charset="0"/>
                <a:hlinkClick r:id="rId11" tooltip="Sozialindex für Hamburger Schulen"/>
              </a:rPr>
              <a:t>(Sozialindex</a:t>
            </a:r>
            <a:r>
              <a:rPr lang="de-DE" b="0" i="0">
                <a:solidFill>
                  <a:srgbClr val="202122"/>
                </a:solidFill>
                <a:effectLst/>
                <a:latin typeface="Arial" panose="020B0604020202020204" pitchFamily="34" charset="0"/>
              </a:rPr>
              <a:t>) ihrer Schulen errechnen.</a:t>
            </a:r>
            <a:r>
              <a:rPr lang="de-DE" b="0" i="0" u="none" strike="noStrike" baseline="30000">
                <a:solidFill>
                  <a:srgbClr val="0645AD"/>
                </a:solidFill>
                <a:effectLst/>
                <a:latin typeface="Arial" panose="020B0604020202020204" pitchFamily="34" charset="0"/>
                <a:hlinkClick r:id="rId12"/>
              </a:rPr>
              <a:t>[4]</a:t>
            </a:r>
            <a:endParaRPr lang="de-DE" b="0" i="0">
              <a:solidFill>
                <a:srgbClr val="202122"/>
              </a:solidFill>
              <a:effectLst/>
              <a:latin typeface="Arial" panose="020B0604020202020204" pitchFamily="34" charset="0"/>
            </a:endParaRPr>
          </a:p>
          <a:p>
            <a:pPr algn="l"/>
            <a:r>
              <a:rPr lang="de-DE" b="0" i="0">
                <a:solidFill>
                  <a:srgbClr val="202122"/>
                </a:solidFill>
                <a:effectLst/>
                <a:latin typeface="Arial" panose="020B0604020202020204" pitchFamily="34" charset="0"/>
              </a:rPr>
              <a:t>Das Programm besteht aus drei Säulen:</a:t>
            </a:r>
          </a:p>
          <a:p>
            <a:pPr algn="l">
              <a:buFont typeface="Arial" panose="020B0604020202020204" pitchFamily="34" charset="0"/>
              <a:buChar char="•"/>
            </a:pPr>
            <a:r>
              <a:rPr lang="de-DE" b="0" i="0">
                <a:solidFill>
                  <a:srgbClr val="202122"/>
                </a:solidFill>
                <a:effectLst/>
                <a:latin typeface="Arial" panose="020B0604020202020204" pitchFamily="34" charset="0"/>
              </a:rPr>
              <a:t>die Förderung von Bauvorhaben (40 %),</a:t>
            </a:r>
          </a:p>
          <a:p>
            <a:pPr algn="l">
              <a:buFont typeface="Arial" panose="020B0604020202020204" pitchFamily="34" charset="0"/>
              <a:buChar char="•"/>
            </a:pPr>
            <a:r>
              <a:rPr lang="de-DE" b="0" i="0">
                <a:solidFill>
                  <a:srgbClr val="202122"/>
                </a:solidFill>
                <a:effectLst/>
                <a:latin typeface="Arial" panose="020B0604020202020204" pitchFamily="34" charset="0"/>
              </a:rPr>
              <a:t>Investitionen in Schul- und Unterrichtsentwicklung, besonders Deutsch und Mathematik (30 %),</a:t>
            </a:r>
          </a:p>
          <a:p>
            <a:pPr algn="l">
              <a:buFont typeface="Arial" panose="020B0604020202020204" pitchFamily="34" charset="0"/>
              <a:buChar char="•"/>
            </a:pPr>
            <a:r>
              <a:rPr lang="de-DE" b="0" i="0">
                <a:solidFill>
                  <a:srgbClr val="202122"/>
                </a:solidFill>
                <a:effectLst/>
                <a:latin typeface="Arial" panose="020B0604020202020204" pitchFamily="34" charset="0"/>
              </a:rPr>
              <a:t>mehr Personal für multiprofessionelle Teams (d. h. nicht nur Lehrer, sondern auch Sozialpädagogen, Lernhelfer etc., 30 %).</a:t>
            </a:r>
          </a:p>
          <a:p>
            <a:pPr algn="l"/>
            <a:r>
              <a:rPr lang="de-DE" b="0" i="0">
                <a:solidFill>
                  <a:srgbClr val="202122"/>
                </a:solidFill>
                <a:effectLst/>
                <a:latin typeface="Arial" panose="020B0604020202020204" pitchFamily="34" charset="0"/>
              </a:rPr>
              <a:t>Bis Anfang Februar 2024 einigten sich die Bundesländer auf die wesentlichen Punkte des Programms, darunter, dass ein Großteil der geförderten Schulen Grundschulen sein sollen. Die Bundesländer können ihren Beitrag zur Finanzierung verringern, indem sie sich bereits bestehende Aufwendungen für benachteiligte Schulen anrechnen lassen.</a:t>
            </a:r>
            <a:r>
              <a:rPr lang="de-DE" b="0" i="0" u="none" strike="noStrike" baseline="30000">
                <a:solidFill>
                  <a:srgbClr val="0645AD"/>
                </a:solidFill>
                <a:effectLst/>
                <a:latin typeface="Arial" panose="020B0604020202020204" pitchFamily="34" charset="0"/>
                <a:hlinkClick r:id="rId13"/>
              </a:rPr>
              <a:t>[5]</a:t>
            </a:r>
            <a:endParaRPr lang="de-DE" b="0" i="0">
              <a:solidFill>
                <a:srgbClr val="202122"/>
              </a:solidFill>
              <a:effectLst/>
              <a:latin typeface="Arial" panose="020B0604020202020204" pitchFamily="34" charset="0"/>
            </a:endParaRPr>
          </a:p>
          <a:p>
            <a:endParaRPr lang="de-DE"/>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8</a:t>
            </a:fld>
            <a:endParaRPr lang="de-DE"/>
          </a:p>
        </p:txBody>
      </p:sp>
    </p:spTree>
    <p:extLst>
      <p:ext uri="{BB962C8B-B14F-4D97-AF65-F5344CB8AC3E}">
        <p14:creationId xmlns:p14="http://schemas.microsoft.com/office/powerpoint/2010/main" val="188907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DPS1 hat was gebracht – hat was </a:t>
            </a:r>
            <a:r>
              <a:rPr lang="de-DE" err="1"/>
              <a:t>angstoßen</a:t>
            </a:r>
            <a:r>
              <a:rPr lang="de-DE"/>
              <a:t>…</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9</a:t>
            </a:fld>
            <a:endParaRPr lang="de-DE"/>
          </a:p>
        </p:txBody>
      </p:sp>
    </p:spTree>
    <p:extLst>
      <p:ext uri="{BB962C8B-B14F-4D97-AF65-F5344CB8AC3E}">
        <p14:creationId xmlns:p14="http://schemas.microsoft.com/office/powerpoint/2010/main" val="98098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Was jetzt natürlich nicht gestoppt werden kann und darf!</a:t>
            </a:r>
          </a:p>
          <a:p>
            <a:r>
              <a:rPr lang="de-DE"/>
              <a:t>Vor allem Kommunen haben hier eine große Herausforderung, Schulen und das Personal Sicherheit zu geben, das was schon angefangen ist, nicht auszubremsen oder stoppen.</a:t>
            </a:r>
          </a:p>
          <a:p>
            <a:r>
              <a:rPr lang="de-DE"/>
              <a:t>3 wichtige Themen – und drei dringende zu klärende Fragen!</a:t>
            </a:r>
          </a:p>
          <a:p>
            <a:r>
              <a:rPr lang="de-DE" b="0" i="0">
                <a:solidFill>
                  <a:srgbClr val="3D3D3D"/>
                </a:solidFill>
                <a:effectLst/>
                <a:latin typeface="PT Sans" panose="020B0503020203020204" pitchFamily="34" charset="0"/>
              </a:rPr>
              <a:t>Dass es auch bis 2030 weiterhin einen großen Bedarf gibt, zeigt auch das </a:t>
            </a:r>
            <a:r>
              <a:rPr lang="de-DE" b="0" i="0">
                <a:solidFill>
                  <a:srgbClr val="005096"/>
                </a:solidFill>
                <a:effectLst/>
                <a:latin typeface="PT Sans" panose="020B0503020203020204" pitchFamily="34" charset="0"/>
                <a:hlinkClick r:id="rId3"/>
              </a:rPr>
              <a:t>Deutsche </a:t>
            </a:r>
            <a:r>
              <a:rPr lang="de-DE" b="0" i="0" err="1">
                <a:solidFill>
                  <a:srgbClr val="005096"/>
                </a:solidFill>
                <a:effectLst/>
                <a:latin typeface="PT Sans" panose="020B0503020203020204" pitchFamily="34" charset="0"/>
                <a:hlinkClick r:id="rId3"/>
              </a:rPr>
              <a:t>Schulbaromter</a:t>
            </a:r>
            <a:r>
              <a:rPr lang="de-DE" b="0" i="0">
                <a:solidFill>
                  <a:srgbClr val="3D3D3D"/>
                </a:solidFill>
                <a:effectLst/>
                <a:latin typeface="PT Sans" panose="020B0503020203020204" pitchFamily="34" charset="0"/>
              </a:rPr>
              <a:t> der Robert Bosch Stiftung. In der repräsentativen Umfrage vom Juni 2023 wurden die Lehrkräfte auch nach dem Stand der Digitalisierung befragt. Auch wenn die Internetverbindungen an Schulen im Vergleich zur Lehrerumfrage 2020 demnach deutlich besser geworden sind, sah immer noch die Hälfte der Lehrkräfte (50 Prozent) einen großen Verbesserungsbedarf bei der technischen Ausstattung der Schulen</a:t>
            </a:r>
            <a:endParaRPr lang="de-DE"/>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10</a:t>
            </a:fld>
            <a:endParaRPr lang="de-DE"/>
          </a:p>
        </p:txBody>
      </p:sp>
    </p:spTree>
    <p:extLst>
      <p:ext uri="{BB962C8B-B14F-4D97-AF65-F5344CB8AC3E}">
        <p14:creationId xmlns:p14="http://schemas.microsoft.com/office/powerpoint/2010/main" val="2239006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Trendmonitor KI 2025-2027 in der Bildung hat Lutz Görtz gestern schon vorgestellt; </a:t>
            </a:r>
          </a:p>
        </p:txBody>
      </p:sp>
      <p:sp>
        <p:nvSpPr>
          <p:cNvPr id="4" name="Kopfzeilenplatzhalter 3"/>
          <p:cNvSpPr>
            <a:spLocks noGrp="1"/>
          </p:cNvSpPr>
          <p:nvPr>
            <p:ph type="hdr" sz="quarter"/>
          </p:nvPr>
        </p:nvSpPr>
        <p:spPr/>
        <p:txBody>
          <a:bodyPr/>
          <a:lstStyle/>
          <a:p>
            <a:pPr>
              <a:defRPr/>
            </a:pPr>
            <a:r>
              <a:rPr lang="de-DE"/>
              <a:t>Verfasser · weitere Angaben</a:t>
            </a:r>
          </a:p>
        </p:txBody>
      </p:sp>
      <p:sp>
        <p:nvSpPr>
          <p:cNvPr id="5" name="Datumsplatzhalter 4"/>
          <p:cNvSpPr>
            <a:spLocks noGrp="1"/>
          </p:cNvSpPr>
          <p:nvPr>
            <p:ph type="dt" idx="1"/>
          </p:nvPr>
        </p:nvSpPr>
        <p:spPr/>
        <p:txBody>
          <a:bodyPr/>
          <a:lstStyle/>
          <a:p>
            <a:pPr>
              <a:defRPr/>
            </a:pPr>
            <a:r>
              <a:rPr lang="de-DE"/>
              <a:t>Thema der Präsentation · Datum</a:t>
            </a:r>
          </a:p>
        </p:txBody>
      </p:sp>
      <p:sp>
        <p:nvSpPr>
          <p:cNvPr id="6" name="Foliennummernplatzhalter 5"/>
          <p:cNvSpPr>
            <a:spLocks noGrp="1"/>
          </p:cNvSpPr>
          <p:nvPr>
            <p:ph type="sldNum" sz="quarter" idx="5"/>
          </p:nvPr>
        </p:nvSpPr>
        <p:spPr/>
        <p:txBody>
          <a:bodyPr/>
          <a:lstStyle/>
          <a:p>
            <a:pPr>
              <a:defRPr/>
            </a:pPr>
            <a:fld id="{52E70ED1-B8FA-6F4B-8236-F09C2F242E82}" type="slidenum">
              <a:rPr lang="de-DE" smtClean="0"/>
              <a:pPr>
                <a:defRPr/>
              </a:pPr>
              <a:t>11</a:t>
            </a:fld>
            <a:endParaRPr lang="de-DE"/>
          </a:p>
        </p:txBody>
      </p:sp>
    </p:spTree>
    <p:extLst>
      <p:ext uri="{BB962C8B-B14F-4D97-AF65-F5344CB8AC3E}">
        <p14:creationId xmlns:p14="http://schemas.microsoft.com/office/powerpoint/2010/main" val="936585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1"/>
        </a:solidFill>
        <a:effectLst/>
      </p:bgPr>
    </p:bg>
    <p:spTree>
      <p:nvGrpSpPr>
        <p:cNvPr id="1" name=""/>
        <p:cNvGrpSpPr/>
        <p:nvPr/>
      </p:nvGrpSpPr>
      <p:grpSpPr>
        <a:xfrm>
          <a:off x="0" y="0"/>
          <a:ext cx="0" cy="0"/>
          <a:chOff x="0" y="0"/>
          <a:chExt cx="0" cy="0"/>
        </a:xfrm>
      </p:grpSpPr>
      <p:sp>
        <p:nvSpPr>
          <p:cNvPr id="15" name="Bildplatzhalter 5">
            <a:extLst>
              <a:ext uri="{FF2B5EF4-FFF2-40B4-BE49-F238E27FC236}">
                <a16:creationId xmlns:a16="http://schemas.microsoft.com/office/drawing/2014/main" id="{B111D339-FBCD-43FD-9440-45443DF6137C}"/>
              </a:ext>
            </a:extLst>
          </p:cNvPr>
          <p:cNvSpPr>
            <a:spLocks noGrp="1"/>
          </p:cNvSpPr>
          <p:nvPr>
            <p:ph type="pic" sz="quarter" idx="11"/>
          </p:nvPr>
        </p:nvSpPr>
        <p:spPr>
          <a:xfrm>
            <a:off x="0" y="170881"/>
            <a:ext cx="9150350" cy="4972619"/>
          </a:xfrm>
          <a:solidFill>
            <a:schemeClr val="bg2"/>
          </a:solidFill>
        </p:spPr>
        <p:txBody>
          <a:bodyPr anchor="ctr"/>
          <a:lstStyle>
            <a:lvl1pPr marL="0" indent="0" algn="ctr">
              <a:buNone/>
              <a:defRPr/>
            </a:lvl1pPr>
          </a:lstStyle>
          <a:p>
            <a:r>
              <a:rPr lang="de-DE"/>
              <a:t>Bild durch Klicken auf Symbol hinzufügen</a:t>
            </a:r>
          </a:p>
        </p:txBody>
      </p:sp>
      <p:sp>
        <p:nvSpPr>
          <p:cNvPr id="329760" name="Rectangle 32"/>
          <p:cNvSpPr>
            <a:spLocks noGrp="1" noChangeArrowheads="1"/>
          </p:cNvSpPr>
          <p:nvPr>
            <p:ph type="ctrTitle" sz="quarter" hasCustomPrompt="1"/>
          </p:nvPr>
        </p:nvSpPr>
        <p:spPr>
          <a:xfrm>
            <a:off x="863600" y="2374776"/>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1419505"/>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4" name="Textplatzhalter 3">
            <a:extLst>
              <a:ext uri="{FF2B5EF4-FFF2-40B4-BE49-F238E27FC236}">
                <a16:creationId xmlns:a16="http://schemas.microsoft.com/office/drawing/2014/main" id="{FEA83B15-2338-4447-AC6A-FB4E1B8D2D7B}"/>
              </a:ext>
            </a:extLst>
          </p:cNvPr>
          <p:cNvSpPr>
            <a:spLocks noGrp="1"/>
          </p:cNvSpPr>
          <p:nvPr>
            <p:ph type="body" sz="quarter" idx="10" hasCustomPrompt="1"/>
          </p:nvPr>
        </p:nvSpPr>
        <p:spPr>
          <a:xfrm>
            <a:off x="6749150" y="4335456"/>
            <a:ext cx="2401200" cy="813600"/>
          </a:xfrm>
          <a:blipFill>
            <a:blip r:embed="rId2"/>
            <a:stretch>
              <a:fillRect/>
            </a:stretch>
          </a:blipFill>
        </p:spPr>
        <p:txBody>
          <a:bodyPr/>
          <a:lstStyle>
            <a:lvl1pPr marL="0" indent="0">
              <a:buNone/>
              <a:defRPr sz="400">
                <a:solidFill>
                  <a:schemeClr val="bg1"/>
                </a:solidFill>
              </a:defRPr>
            </a:lvl1pPr>
          </a:lstStyle>
          <a:p>
            <a:pPr lvl="0"/>
            <a:r>
              <a:rPr lang="de-DE"/>
              <a:t> </a:t>
            </a:r>
          </a:p>
        </p:txBody>
      </p:sp>
    </p:spTree>
    <p:extLst>
      <p:ext uri="{BB962C8B-B14F-4D97-AF65-F5344CB8AC3E}">
        <p14:creationId xmlns:p14="http://schemas.microsoft.com/office/powerpoint/2010/main" val="223324378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r (Bildungschanc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9162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folie (Bildungsdialog)">
    <p:bg>
      <p:bgPr>
        <a:solidFill>
          <a:schemeClr val="accent3"/>
        </a:solidFill>
        <a:effectLst/>
      </p:bgPr>
    </p:bg>
    <p:spTree>
      <p:nvGrpSpPr>
        <p:cNvPr id="1" name=""/>
        <p:cNvGrpSpPr/>
        <p:nvPr/>
      </p:nvGrpSpPr>
      <p:grpSpPr>
        <a:xfrm>
          <a:off x="0" y="0"/>
          <a:ext cx="0" cy="0"/>
          <a:chOff x="0" y="0"/>
          <a:chExt cx="0" cy="0"/>
        </a:xfrm>
      </p:grpSpPr>
      <p:sp>
        <p:nvSpPr>
          <p:cNvPr id="15" name="Bildplatzhalter 5">
            <a:extLst>
              <a:ext uri="{FF2B5EF4-FFF2-40B4-BE49-F238E27FC236}">
                <a16:creationId xmlns:a16="http://schemas.microsoft.com/office/drawing/2014/main" id="{B111D339-FBCD-43FD-9440-45443DF6137C}"/>
              </a:ext>
            </a:extLst>
          </p:cNvPr>
          <p:cNvSpPr>
            <a:spLocks noGrp="1"/>
          </p:cNvSpPr>
          <p:nvPr>
            <p:ph type="pic" sz="quarter" idx="11"/>
          </p:nvPr>
        </p:nvSpPr>
        <p:spPr>
          <a:xfrm>
            <a:off x="0" y="170881"/>
            <a:ext cx="9150350" cy="4972619"/>
          </a:xfrm>
          <a:solidFill>
            <a:schemeClr val="bg2"/>
          </a:solidFill>
        </p:spPr>
        <p:txBody>
          <a:bodyPr anchor="ctr"/>
          <a:lstStyle>
            <a:lvl1pPr marL="0" indent="0" algn="ctr">
              <a:buNone/>
              <a:defRPr/>
            </a:lvl1pPr>
          </a:lstStyle>
          <a:p>
            <a:r>
              <a:rPr lang="de-DE"/>
              <a:t>Bild durch Klicken auf Symbol hinzufügen</a:t>
            </a:r>
          </a:p>
        </p:txBody>
      </p:sp>
      <p:sp>
        <p:nvSpPr>
          <p:cNvPr id="329760" name="Rectangle 32"/>
          <p:cNvSpPr>
            <a:spLocks noGrp="1" noChangeArrowheads="1"/>
          </p:cNvSpPr>
          <p:nvPr>
            <p:ph type="ctrTitle" sz="quarter" hasCustomPrompt="1"/>
          </p:nvPr>
        </p:nvSpPr>
        <p:spPr>
          <a:xfrm>
            <a:off x="863600" y="2374776"/>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1419505"/>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4" name="Textplatzhalter 3">
            <a:extLst>
              <a:ext uri="{FF2B5EF4-FFF2-40B4-BE49-F238E27FC236}">
                <a16:creationId xmlns:a16="http://schemas.microsoft.com/office/drawing/2014/main" id="{FEA83B15-2338-4447-AC6A-FB4E1B8D2D7B}"/>
              </a:ext>
            </a:extLst>
          </p:cNvPr>
          <p:cNvSpPr>
            <a:spLocks noGrp="1"/>
          </p:cNvSpPr>
          <p:nvPr>
            <p:ph type="body" sz="quarter" idx="10" hasCustomPrompt="1"/>
          </p:nvPr>
        </p:nvSpPr>
        <p:spPr>
          <a:xfrm>
            <a:off x="6749150" y="4335456"/>
            <a:ext cx="2401200" cy="813600"/>
          </a:xfrm>
          <a:blipFill>
            <a:blip r:embed="rId2"/>
            <a:stretch>
              <a:fillRect/>
            </a:stretch>
          </a:blipFill>
          <a:ln>
            <a:noFill/>
          </a:ln>
          <a:effectLst/>
        </p:spPr>
        <p:txBody>
          <a:bodyPr vert="horz" wrap="square" lIns="0" tIns="18000" rIns="0" bIns="0" numCol="1" anchor="t" anchorCtr="0" compatLnSpc="1">
            <a:prstTxWarp prst="textNoShape">
              <a:avLst/>
            </a:prstTxWarp>
          </a:bodyPr>
          <a:lstStyle>
            <a:lvl1pPr>
              <a:defRPr lang="de-DE" sz="4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36845572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2 (Bildungsdialog)">
    <p:bg>
      <p:bgPr>
        <a:solidFill>
          <a:schemeClr val="accent3"/>
        </a:solidFill>
        <a:effectLst/>
      </p:bgPr>
    </p:bg>
    <p:spTree>
      <p:nvGrpSpPr>
        <p:cNvPr id="1" name=""/>
        <p:cNvGrpSpPr/>
        <p:nvPr/>
      </p:nvGrpSpPr>
      <p:grpSpPr>
        <a:xfrm>
          <a:off x="0" y="0"/>
          <a:ext cx="0" cy="0"/>
          <a:chOff x="0" y="0"/>
          <a:chExt cx="0" cy="0"/>
        </a:xfrm>
      </p:grpSpPr>
      <p:sp>
        <p:nvSpPr>
          <p:cNvPr id="329760" name="Rectangle 32"/>
          <p:cNvSpPr>
            <a:spLocks noGrp="1" noChangeArrowheads="1"/>
          </p:cNvSpPr>
          <p:nvPr>
            <p:ph type="ctrTitle" sz="quarter" hasCustomPrompt="1"/>
          </p:nvPr>
        </p:nvSpPr>
        <p:spPr>
          <a:xfrm>
            <a:off x="863600" y="1906841"/>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951570"/>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pic>
        <p:nvPicPr>
          <p:cNvPr id="2" name="Grafik 1">
            <a:extLst>
              <a:ext uri="{FF2B5EF4-FFF2-40B4-BE49-F238E27FC236}">
                <a16:creationId xmlns:a16="http://schemas.microsoft.com/office/drawing/2014/main" id="{55399BD3-A66C-9274-4C3E-3138EDE12FD5}"/>
              </a:ext>
            </a:extLst>
          </p:cNvPr>
          <p:cNvPicPr>
            <a:picLocks noChangeAspect="1"/>
          </p:cNvPicPr>
          <p:nvPr userDrawn="1"/>
        </p:nvPicPr>
        <p:blipFill>
          <a:blip r:embed="rId2"/>
          <a:srcRect/>
          <a:stretch/>
        </p:blipFill>
        <p:spPr>
          <a:xfrm>
            <a:off x="6749150" y="4336355"/>
            <a:ext cx="2401200" cy="812700"/>
          </a:xfrm>
          <a:prstGeom prst="rect">
            <a:avLst/>
          </a:prstGeom>
        </p:spPr>
      </p:pic>
    </p:spTree>
    <p:extLst>
      <p:ext uri="{BB962C8B-B14F-4D97-AF65-F5344CB8AC3E}">
        <p14:creationId xmlns:p14="http://schemas.microsoft.com/office/powerpoint/2010/main" val="18365563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Bildungsdialog)">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3362986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Nur Titel (Bildungsdialog)">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Tree>
    <p:extLst>
      <p:ext uri="{BB962C8B-B14F-4D97-AF65-F5344CB8AC3E}">
        <p14:creationId xmlns:p14="http://schemas.microsoft.com/office/powerpoint/2010/main" val="36976412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r (Bildungsdialog)">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97923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folie (Bildungsmacher)">
    <p:bg>
      <p:bgPr>
        <a:solidFill>
          <a:schemeClr val="accent4"/>
        </a:solidFill>
        <a:effectLst/>
      </p:bgPr>
    </p:bg>
    <p:spTree>
      <p:nvGrpSpPr>
        <p:cNvPr id="1" name=""/>
        <p:cNvGrpSpPr/>
        <p:nvPr/>
      </p:nvGrpSpPr>
      <p:grpSpPr>
        <a:xfrm>
          <a:off x="0" y="0"/>
          <a:ext cx="0" cy="0"/>
          <a:chOff x="0" y="0"/>
          <a:chExt cx="0" cy="0"/>
        </a:xfrm>
      </p:grpSpPr>
      <p:sp>
        <p:nvSpPr>
          <p:cNvPr id="15" name="Bildplatzhalter 5">
            <a:extLst>
              <a:ext uri="{FF2B5EF4-FFF2-40B4-BE49-F238E27FC236}">
                <a16:creationId xmlns:a16="http://schemas.microsoft.com/office/drawing/2014/main" id="{B111D339-FBCD-43FD-9440-45443DF6137C}"/>
              </a:ext>
            </a:extLst>
          </p:cNvPr>
          <p:cNvSpPr>
            <a:spLocks noGrp="1"/>
          </p:cNvSpPr>
          <p:nvPr>
            <p:ph type="pic" sz="quarter" idx="11"/>
          </p:nvPr>
        </p:nvSpPr>
        <p:spPr>
          <a:xfrm>
            <a:off x="0" y="170881"/>
            <a:ext cx="9150350" cy="4972619"/>
          </a:xfrm>
          <a:solidFill>
            <a:schemeClr val="bg2"/>
          </a:solidFill>
        </p:spPr>
        <p:txBody>
          <a:bodyPr anchor="ctr"/>
          <a:lstStyle>
            <a:lvl1pPr marL="0" indent="0" algn="ctr">
              <a:buNone/>
              <a:defRPr/>
            </a:lvl1pPr>
          </a:lstStyle>
          <a:p>
            <a:r>
              <a:rPr lang="de-DE"/>
              <a:t>Bild durch Klicken auf Symbol hinzufügen</a:t>
            </a:r>
          </a:p>
        </p:txBody>
      </p:sp>
      <p:sp>
        <p:nvSpPr>
          <p:cNvPr id="329760" name="Rectangle 32"/>
          <p:cNvSpPr>
            <a:spLocks noGrp="1" noChangeArrowheads="1"/>
          </p:cNvSpPr>
          <p:nvPr>
            <p:ph type="ctrTitle" sz="quarter" hasCustomPrompt="1"/>
          </p:nvPr>
        </p:nvSpPr>
        <p:spPr>
          <a:xfrm>
            <a:off x="863600" y="2374776"/>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1419505"/>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4" name="Textplatzhalter 3">
            <a:extLst>
              <a:ext uri="{FF2B5EF4-FFF2-40B4-BE49-F238E27FC236}">
                <a16:creationId xmlns:a16="http://schemas.microsoft.com/office/drawing/2014/main" id="{FEA83B15-2338-4447-AC6A-FB4E1B8D2D7B}"/>
              </a:ext>
            </a:extLst>
          </p:cNvPr>
          <p:cNvSpPr>
            <a:spLocks noGrp="1"/>
          </p:cNvSpPr>
          <p:nvPr>
            <p:ph type="body" sz="quarter" idx="10" hasCustomPrompt="1"/>
          </p:nvPr>
        </p:nvSpPr>
        <p:spPr>
          <a:xfrm>
            <a:off x="6749150" y="4335456"/>
            <a:ext cx="2401200" cy="813600"/>
          </a:xfrm>
          <a:blipFill>
            <a:blip r:embed="rId2"/>
            <a:stretch>
              <a:fillRect/>
            </a:stretch>
          </a:blipFill>
          <a:ln>
            <a:noFill/>
          </a:ln>
          <a:effectLst/>
        </p:spPr>
        <p:txBody>
          <a:bodyPr vert="horz" wrap="square" lIns="0" tIns="18000" rIns="0" bIns="0" numCol="1" anchor="t" anchorCtr="0" compatLnSpc="1">
            <a:prstTxWarp prst="textNoShape">
              <a:avLst/>
            </a:prstTxWarp>
          </a:bodyPr>
          <a:lstStyle>
            <a:lvl1pPr>
              <a:defRPr lang="de-DE" sz="4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2462510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2 (Bildungsmacher)">
    <p:bg>
      <p:bgPr>
        <a:solidFill>
          <a:schemeClr val="accent4"/>
        </a:solidFill>
        <a:effectLst/>
      </p:bgPr>
    </p:bg>
    <p:spTree>
      <p:nvGrpSpPr>
        <p:cNvPr id="1" name=""/>
        <p:cNvGrpSpPr/>
        <p:nvPr/>
      </p:nvGrpSpPr>
      <p:grpSpPr>
        <a:xfrm>
          <a:off x="0" y="0"/>
          <a:ext cx="0" cy="0"/>
          <a:chOff x="0" y="0"/>
          <a:chExt cx="0" cy="0"/>
        </a:xfrm>
      </p:grpSpPr>
      <p:sp>
        <p:nvSpPr>
          <p:cNvPr id="329760" name="Rectangle 32"/>
          <p:cNvSpPr>
            <a:spLocks noGrp="1" noChangeArrowheads="1"/>
          </p:cNvSpPr>
          <p:nvPr>
            <p:ph type="ctrTitle" sz="quarter" hasCustomPrompt="1"/>
          </p:nvPr>
        </p:nvSpPr>
        <p:spPr>
          <a:xfrm>
            <a:off x="863600" y="1906841"/>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951570"/>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pic>
        <p:nvPicPr>
          <p:cNvPr id="2" name="Grafik 1">
            <a:extLst>
              <a:ext uri="{FF2B5EF4-FFF2-40B4-BE49-F238E27FC236}">
                <a16:creationId xmlns:a16="http://schemas.microsoft.com/office/drawing/2014/main" id="{E47D2752-811E-4518-A174-668007F28CA0}"/>
              </a:ext>
            </a:extLst>
          </p:cNvPr>
          <p:cNvPicPr>
            <a:picLocks noChangeAspect="1"/>
          </p:cNvPicPr>
          <p:nvPr userDrawn="1"/>
        </p:nvPicPr>
        <p:blipFill>
          <a:blip r:embed="rId2"/>
          <a:srcRect/>
          <a:stretch/>
        </p:blipFill>
        <p:spPr>
          <a:xfrm>
            <a:off x="6749150" y="4336355"/>
            <a:ext cx="2401200" cy="812700"/>
          </a:xfrm>
          <a:prstGeom prst="rect">
            <a:avLst/>
          </a:prstGeom>
        </p:spPr>
      </p:pic>
    </p:spTree>
    <p:extLst>
      <p:ext uri="{BB962C8B-B14F-4D97-AF65-F5344CB8AC3E}">
        <p14:creationId xmlns:p14="http://schemas.microsoft.com/office/powerpoint/2010/main" val="370607840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Bildungsmacher)">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3403469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Bildungsmacher)">
    <p:bg>
      <p:bgPr>
        <a:solidFill>
          <a:schemeClr val="accent4"/>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Tree>
    <p:extLst>
      <p:ext uri="{BB962C8B-B14F-4D97-AF65-F5344CB8AC3E}">
        <p14:creationId xmlns:p14="http://schemas.microsoft.com/office/powerpoint/2010/main" val="26007460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bg>
      <p:bgPr>
        <a:solidFill>
          <a:schemeClr val="accent1"/>
        </a:solidFill>
        <a:effectLst/>
      </p:bgPr>
    </p:bg>
    <p:spTree>
      <p:nvGrpSpPr>
        <p:cNvPr id="1" name=""/>
        <p:cNvGrpSpPr/>
        <p:nvPr/>
      </p:nvGrpSpPr>
      <p:grpSpPr>
        <a:xfrm>
          <a:off x="0" y="0"/>
          <a:ext cx="0" cy="0"/>
          <a:chOff x="0" y="0"/>
          <a:chExt cx="0" cy="0"/>
        </a:xfrm>
      </p:grpSpPr>
      <p:sp>
        <p:nvSpPr>
          <p:cNvPr id="329760" name="Rectangle 32"/>
          <p:cNvSpPr>
            <a:spLocks noGrp="1" noChangeArrowheads="1"/>
          </p:cNvSpPr>
          <p:nvPr>
            <p:ph type="ctrTitle" sz="quarter" hasCustomPrompt="1"/>
          </p:nvPr>
        </p:nvSpPr>
        <p:spPr>
          <a:xfrm>
            <a:off x="863600" y="1906841"/>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951570"/>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pic>
        <p:nvPicPr>
          <p:cNvPr id="3" name="Grafik 2">
            <a:extLst>
              <a:ext uri="{FF2B5EF4-FFF2-40B4-BE49-F238E27FC236}">
                <a16:creationId xmlns:a16="http://schemas.microsoft.com/office/drawing/2014/main" id="{51222E94-EE51-4A72-8396-63447E9A9936}"/>
              </a:ext>
            </a:extLst>
          </p:cNvPr>
          <p:cNvPicPr>
            <a:picLocks noChangeAspect="1"/>
          </p:cNvPicPr>
          <p:nvPr userDrawn="1"/>
        </p:nvPicPr>
        <p:blipFill>
          <a:blip r:embed="rId2"/>
          <a:srcRect/>
          <a:stretch/>
        </p:blipFill>
        <p:spPr>
          <a:xfrm>
            <a:off x="6749150" y="4336355"/>
            <a:ext cx="2401200" cy="812700"/>
          </a:xfrm>
          <a:prstGeom prst="rect">
            <a:avLst/>
          </a:prstGeom>
        </p:spPr>
      </p:pic>
    </p:spTree>
    <p:extLst>
      <p:ext uri="{BB962C8B-B14F-4D97-AF65-F5344CB8AC3E}">
        <p14:creationId xmlns:p14="http://schemas.microsoft.com/office/powerpoint/2010/main" val="34946723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r (Bildungsmacher)">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7006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33977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Tree>
    <p:extLst>
      <p:ext uri="{BB962C8B-B14F-4D97-AF65-F5344CB8AC3E}">
        <p14:creationId xmlns:p14="http://schemas.microsoft.com/office/powerpoint/2010/main" val="4927291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179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Bildungschancen)">
    <p:bg>
      <p:bgPr>
        <a:solidFill>
          <a:schemeClr val="accent2"/>
        </a:solidFill>
        <a:effectLst/>
      </p:bgPr>
    </p:bg>
    <p:spTree>
      <p:nvGrpSpPr>
        <p:cNvPr id="1" name=""/>
        <p:cNvGrpSpPr/>
        <p:nvPr/>
      </p:nvGrpSpPr>
      <p:grpSpPr>
        <a:xfrm>
          <a:off x="0" y="0"/>
          <a:ext cx="0" cy="0"/>
          <a:chOff x="0" y="0"/>
          <a:chExt cx="0" cy="0"/>
        </a:xfrm>
      </p:grpSpPr>
      <p:sp>
        <p:nvSpPr>
          <p:cNvPr id="15" name="Bildplatzhalter 5">
            <a:extLst>
              <a:ext uri="{FF2B5EF4-FFF2-40B4-BE49-F238E27FC236}">
                <a16:creationId xmlns:a16="http://schemas.microsoft.com/office/drawing/2014/main" id="{B111D339-FBCD-43FD-9440-45443DF6137C}"/>
              </a:ext>
            </a:extLst>
          </p:cNvPr>
          <p:cNvSpPr>
            <a:spLocks noGrp="1"/>
          </p:cNvSpPr>
          <p:nvPr>
            <p:ph type="pic" sz="quarter" idx="11"/>
          </p:nvPr>
        </p:nvSpPr>
        <p:spPr>
          <a:xfrm>
            <a:off x="0" y="170881"/>
            <a:ext cx="9150350" cy="4972619"/>
          </a:xfrm>
          <a:solidFill>
            <a:schemeClr val="bg2"/>
          </a:solidFill>
        </p:spPr>
        <p:txBody>
          <a:bodyPr anchor="ctr"/>
          <a:lstStyle>
            <a:lvl1pPr marL="0" indent="0" algn="ctr">
              <a:buNone/>
              <a:defRPr/>
            </a:lvl1pPr>
          </a:lstStyle>
          <a:p>
            <a:r>
              <a:rPr lang="de-DE"/>
              <a:t>Bild durch Klicken auf Symbol hinzufügen</a:t>
            </a:r>
          </a:p>
        </p:txBody>
      </p:sp>
      <p:sp>
        <p:nvSpPr>
          <p:cNvPr id="329760" name="Rectangle 32"/>
          <p:cNvSpPr>
            <a:spLocks noGrp="1" noChangeArrowheads="1"/>
          </p:cNvSpPr>
          <p:nvPr>
            <p:ph type="ctrTitle" sz="quarter" hasCustomPrompt="1"/>
          </p:nvPr>
        </p:nvSpPr>
        <p:spPr>
          <a:xfrm>
            <a:off x="863600" y="2374776"/>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1419505"/>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4" name="Textplatzhalter 3">
            <a:extLst>
              <a:ext uri="{FF2B5EF4-FFF2-40B4-BE49-F238E27FC236}">
                <a16:creationId xmlns:a16="http://schemas.microsoft.com/office/drawing/2014/main" id="{FEA83B15-2338-4447-AC6A-FB4E1B8D2D7B}"/>
              </a:ext>
            </a:extLst>
          </p:cNvPr>
          <p:cNvSpPr>
            <a:spLocks noGrp="1"/>
          </p:cNvSpPr>
          <p:nvPr>
            <p:ph type="body" sz="quarter" idx="10" hasCustomPrompt="1"/>
          </p:nvPr>
        </p:nvSpPr>
        <p:spPr>
          <a:xfrm>
            <a:off x="6749150" y="4335456"/>
            <a:ext cx="2401200" cy="813600"/>
          </a:xfrm>
          <a:blipFill>
            <a:blip r:embed="rId2"/>
            <a:stretch>
              <a:fillRect/>
            </a:stretch>
          </a:blipFill>
          <a:ln>
            <a:noFill/>
          </a:ln>
          <a:effectLst/>
        </p:spPr>
        <p:txBody>
          <a:bodyPr vert="horz" wrap="square" lIns="0" tIns="18000" rIns="0" bIns="0" numCol="1" anchor="t" anchorCtr="0" compatLnSpc="1">
            <a:prstTxWarp prst="textNoShape">
              <a:avLst/>
            </a:prstTxWarp>
          </a:bodyPr>
          <a:lstStyle>
            <a:lvl1pPr>
              <a:defRPr lang="de-DE" sz="4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5707971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2 (Bildungschancen)">
    <p:bg>
      <p:bgPr>
        <a:solidFill>
          <a:schemeClr val="accent2"/>
        </a:solidFill>
        <a:effectLst/>
      </p:bgPr>
    </p:bg>
    <p:spTree>
      <p:nvGrpSpPr>
        <p:cNvPr id="1" name=""/>
        <p:cNvGrpSpPr/>
        <p:nvPr/>
      </p:nvGrpSpPr>
      <p:grpSpPr>
        <a:xfrm>
          <a:off x="0" y="0"/>
          <a:ext cx="0" cy="0"/>
          <a:chOff x="0" y="0"/>
          <a:chExt cx="0" cy="0"/>
        </a:xfrm>
      </p:grpSpPr>
      <p:sp>
        <p:nvSpPr>
          <p:cNvPr id="329760" name="Rectangle 32"/>
          <p:cNvSpPr>
            <a:spLocks noGrp="1" noChangeArrowheads="1"/>
          </p:cNvSpPr>
          <p:nvPr>
            <p:ph type="ctrTitle" sz="quarter" hasCustomPrompt="1"/>
          </p:nvPr>
        </p:nvSpPr>
        <p:spPr>
          <a:xfrm>
            <a:off x="863600" y="1906841"/>
            <a:ext cx="2159914" cy="847137"/>
          </a:xfrm>
          <a:solidFill>
            <a:schemeClr val="bg1"/>
          </a:solidFill>
        </p:spPr>
        <p:txBody>
          <a:bodyPr wrap="none" lIns="180000" tIns="144000" rIns="108000" bIns="0">
            <a:spAutoFit/>
          </a:bodyPr>
          <a:lstStyle>
            <a:lvl1pPr>
              <a:lnSpc>
                <a:spcPct val="80000"/>
              </a:lnSpc>
              <a:spcAft>
                <a:spcPts val="0"/>
              </a:spcAft>
              <a:defRPr sz="5700" b="1"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sp>
        <p:nvSpPr>
          <p:cNvPr id="329761" name="Rectangle 33"/>
          <p:cNvSpPr>
            <a:spLocks noGrp="1" noChangeArrowheads="1"/>
          </p:cNvSpPr>
          <p:nvPr>
            <p:ph type="subTitle" sz="quarter" idx="1" hasCustomPrompt="1"/>
          </p:nvPr>
        </p:nvSpPr>
        <p:spPr>
          <a:xfrm>
            <a:off x="863600" y="951570"/>
            <a:ext cx="2159914" cy="847137"/>
          </a:xfrm>
          <a:solidFill>
            <a:schemeClr val="bg1"/>
          </a:solidFill>
        </p:spPr>
        <p:txBody>
          <a:bodyPr wrap="none" lIns="180000" tIns="144000" rIns="108000" bIns="0">
            <a:spAutoFit/>
          </a:bodyPr>
          <a:lstStyle>
            <a:lvl1pPr marL="0" indent="0">
              <a:lnSpc>
                <a:spcPct val="80000"/>
              </a:lnSpc>
              <a:spcAft>
                <a:spcPts val="0"/>
              </a:spcAft>
              <a:buClrTx/>
              <a:buFontTx/>
              <a:buNone/>
              <a:defRPr sz="5700" cap="all" baseline="0">
                <a:solidFill>
                  <a:schemeClr val="tx2"/>
                </a:solidFill>
                <a:latin typeface="Arial" panose="020B0604020202020204" pitchFamily="34" charset="0"/>
                <a:cs typeface="Arial" panose="020B0604020202020204" pitchFamily="34" charset="0"/>
              </a:defRPr>
            </a:lvl1pPr>
          </a:lstStyle>
          <a:p>
            <a:pPr lvl="0"/>
            <a:r>
              <a:rPr lang="de-DE" noProof="0"/>
              <a:t>Text</a:t>
            </a:r>
          </a:p>
        </p:txBody>
      </p:sp>
      <p:pic>
        <p:nvPicPr>
          <p:cNvPr id="2" name="Grafik 1">
            <a:extLst>
              <a:ext uri="{FF2B5EF4-FFF2-40B4-BE49-F238E27FC236}">
                <a16:creationId xmlns:a16="http://schemas.microsoft.com/office/drawing/2014/main" id="{1D6C8C02-9248-B6F1-DD10-D8ADC73EC509}"/>
              </a:ext>
            </a:extLst>
          </p:cNvPr>
          <p:cNvPicPr>
            <a:picLocks noChangeAspect="1"/>
          </p:cNvPicPr>
          <p:nvPr userDrawn="1"/>
        </p:nvPicPr>
        <p:blipFill>
          <a:blip r:embed="rId2"/>
          <a:srcRect/>
          <a:stretch/>
        </p:blipFill>
        <p:spPr>
          <a:xfrm>
            <a:off x="6749150" y="4336355"/>
            <a:ext cx="2401200" cy="812700"/>
          </a:xfrm>
          <a:prstGeom prst="rect">
            <a:avLst/>
          </a:prstGeom>
        </p:spPr>
      </p:pic>
    </p:spTree>
    <p:extLst>
      <p:ext uri="{BB962C8B-B14F-4D97-AF65-F5344CB8AC3E}">
        <p14:creationId xmlns:p14="http://schemas.microsoft.com/office/powerpoint/2010/main" val="19869077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Bildungschancen)">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
        <p:nvSpPr>
          <p:cNvPr id="3" name="Inhaltsplatzhalt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003232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Bildungschancen)">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de-DE"/>
              <a:t>Mastertitelformat bearbeiten</a:t>
            </a:r>
          </a:p>
        </p:txBody>
      </p:sp>
    </p:spTree>
    <p:extLst>
      <p:ext uri="{BB962C8B-B14F-4D97-AF65-F5344CB8AC3E}">
        <p14:creationId xmlns:p14="http://schemas.microsoft.com/office/powerpoint/2010/main" val="41865965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50A9C0E-22CD-4625-A8A5-9AD7BA7F5EE1}"/>
              </a:ext>
            </a:extLst>
          </p:cNvPr>
          <p:cNvSpPr/>
          <p:nvPr userDrawn="1"/>
        </p:nvSpPr>
        <p:spPr bwMode="auto">
          <a:xfrm rot="10800000" flipV="1">
            <a:off x="0" y="176436"/>
            <a:ext cx="9144000" cy="4967064"/>
          </a:xfrm>
          <a:prstGeom prst="rect">
            <a:avLst/>
          </a:prstGeom>
          <a:solidFill>
            <a:schemeClr val="bg1"/>
          </a:soli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mn-lt"/>
              <a:ea typeface="ヒラギノ角ゴ Pro W3" charset="0"/>
            </a:endParaRPr>
          </a:p>
        </p:txBody>
      </p:sp>
      <p:sp>
        <p:nvSpPr>
          <p:cNvPr id="328740" name="Rectangle 36"/>
          <p:cNvSpPr>
            <a:spLocks noGrp="1" noChangeArrowheads="1"/>
          </p:cNvSpPr>
          <p:nvPr>
            <p:ph type="title"/>
          </p:nvPr>
        </p:nvSpPr>
        <p:spPr bwMode="gray">
          <a:xfrm>
            <a:off x="863600" y="726128"/>
            <a:ext cx="6624638" cy="9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Mastertitelformat bearbeiten</a:t>
            </a:r>
          </a:p>
        </p:txBody>
      </p:sp>
      <p:sp>
        <p:nvSpPr>
          <p:cNvPr id="328741" name="Rectangle 37"/>
          <p:cNvSpPr>
            <a:spLocks noGrp="1" noChangeArrowheads="1"/>
          </p:cNvSpPr>
          <p:nvPr>
            <p:ph type="body" idx="1"/>
          </p:nvPr>
        </p:nvSpPr>
        <p:spPr bwMode="gray">
          <a:xfrm>
            <a:off x="863600" y="1671638"/>
            <a:ext cx="6624638" cy="284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1800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37668AEC-6B69-4DCA-B5A5-164F54C9E3F8}"/>
              </a:ext>
            </a:extLst>
          </p:cNvPr>
          <p:cNvPicPr>
            <a:picLocks noChangeAspect="1"/>
          </p:cNvPicPr>
          <p:nvPr userDrawn="1"/>
        </p:nvPicPr>
        <p:blipFill>
          <a:blip r:embed="rId22"/>
          <a:srcRect/>
          <a:stretch/>
        </p:blipFill>
        <p:spPr>
          <a:xfrm>
            <a:off x="7566682" y="4613054"/>
            <a:ext cx="1583667" cy="536002"/>
          </a:xfrm>
          <a:prstGeom prst="rect">
            <a:avLst/>
          </a:prstGeom>
        </p:spPr>
      </p:pic>
    </p:spTree>
  </p:cSld>
  <p:clrMap bg1="lt1" tx1="dk1" bg2="lt2" tx2="dk2" accent1="accent1" accent2="accent2" accent3="accent3" accent4="accent4" accent5="accent5" accent6="accent6" hlink="hlink" folHlink="folHlink"/>
  <p:sldLayoutIdLst>
    <p:sldLayoutId id="2147483712" r:id="rId1"/>
    <p:sldLayoutId id="2147483725" r:id="rId2"/>
    <p:sldLayoutId id="2147483702" r:id="rId3"/>
    <p:sldLayoutId id="2147483706" r:id="rId4"/>
    <p:sldLayoutId id="2147483707" r:id="rId5"/>
    <p:sldLayoutId id="2147483719" r:id="rId6"/>
    <p:sldLayoutId id="2147483726" r:id="rId7"/>
    <p:sldLayoutId id="2147483715" r:id="rId8"/>
    <p:sldLayoutId id="2147483716" r:id="rId9"/>
    <p:sldLayoutId id="2147483722" r:id="rId10"/>
    <p:sldLayoutId id="2147483720" r:id="rId11"/>
    <p:sldLayoutId id="2147483727" r:id="rId12"/>
    <p:sldLayoutId id="2147483717" r:id="rId13"/>
    <p:sldLayoutId id="2147483718" r:id="rId14"/>
    <p:sldLayoutId id="2147483723" r:id="rId15"/>
    <p:sldLayoutId id="2147483721" r:id="rId16"/>
    <p:sldLayoutId id="2147483728" r:id="rId17"/>
    <p:sldLayoutId id="2147483713" r:id="rId18"/>
    <p:sldLayoutId id="2147483714" r:id="rId19"/>
    <p:sldLayoutId id="2147483724" r:id="rId20"/>
  </p:sldLayoutIdLst>
  <p:transition/>
  <p:txStyles>
    <p:titleStyle>
      <a:lvl1pPr algn="l" rtl="0" eaLnBrk="1" fontAlgn="base" hangingPunct="1">
        <a:lnSpc>
          <a:spcPct val="85000"/>
        </a:lnSpc>
        <a:spcBef>
          <a:spcPct val="0"/>
        </a:spcBef>
        <a:spcAft>
          <a:spcPct val="0"/>
        </a:spcAft>
        <a:defRPr sz="3400" b="1">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85000"/>
        </a:lnSpc>
        <a:spcBef>
          <a:spcPct val="0"/>
        </a:spcBef>
        <a:spcAft>
          <a:spcPct val="0"/>
        </a:spcAft>
        <a:defRPr sz="3199">
          <a:solidFill>
            <a:schemeClr val="tx2"/>
          </a:solidFill>
          <a:latin typeface="Tele-GroteskFet" charset="0"/>
          <a:ea typeface="ヒラギノ角ゴ Pro W3" charset="0"/>
          <a:cs typeface="ヒラギノ角ゴ Pro W3" charset="0"/>
        </a:defRPr>
      </a:lvl2pPr>
      <a:lvl3pPr algn="l" rtl="0" eaLnBrk="1" fontAlgn="base" hangingPunct="1">
        <a:lnSpc>
          <a:spcPct val="85000"/>
        </a:lnSpc>
        <a:spcBef>
          <a:spcPct val="0"/>
        </a:spcBef>
        <a:spcAft>
          <a:spcPct val="0"/>
        </a:spcAft>
        <a:defRPr sz="3199">
          <a:solidFill>
            <a:schemeClr val="tx2"/>
          </a:solidFill>
          <a:latin typeface="Tele-GroteskFet" charset="0"/>
          <a:ea typeface="ヒラギノ角ゴ Pro W3" charset="0"/>
          <a:cs typeface="ヒラギノ角ゴ Pro W3" charset="0"/>
        </a:defRPr>
      </a:lvl3pPr>
      <a:lvl4pPr algn="l" rtl="0" eaLnBrk="1" fontAlgn="base" hangingPunct="1">
        <a:lnSpc>
          <a:spcPct val="85000"/>
        </a:lnSpc>
        <a:spcBef>
          <a:spcPct val="0"/>
        </a:spcBef>
        <a:spcAft>
          <a:spcPct val="0"/>
        </a:spcAft>
        <a:defRPr sz="3199">
          <a:solidFill>
            <a:schemeClr val="tx2"/>
          </a:solidFill>
          <a:latin typeface="Tele-GroteskFet" charset="0"/>
          <a:ea typeface="ヒラギノ角ゴ Pro W3" charset="0"/>
          <a:cs typeface="ヒラギノ角ゴ Pro W3" charset="0"/>
        </a:defRPr>
      </a:lvl4pPr>
      <a:lvl5pPr algn="l" rtl="0" eaLnBrk="1" fontAlgn="base" hangingPunct="1">
        <a:lnSpc>
          <a:spcPct val="85000"/>
        </a:lnSpc>
        <a:spcBef>
          <a:spcPct val="0"/>
        </a:spcBef>
        <a:spcAft>
          <a:spcPct val="0"/>
        </a:spcAft>
        <a:defRPr sz="3199">
          <a:solidFill>
            <a:schemeClr val="tx2"/>
          </a:solidFill>
          <a:latin typeface="Tele-GroteskFet" charset="0"/>
          <a:ea typeface="ヒラギノ角ゴ Pro W3" charset="0"/>
          <a:cs typeface="ヒラギノ角ゴ Pro W3" charset="0"/>
        </a:defRPr>
      </a:lvl5pPr>
      <a:lvl6pPr marL="457063" algn="l" rtl="0" eaLnBrk="1" fontAlgn="base" hangingPunct="1">
        <a:lnSpc>
          <a:spcPct val="85000"/>
        </a:lnSpc>
        <a:spcBef>
          <a:spcPct val="0"/>
        </a:spcBef>
        <a:spcAft>
          <a:spcPct val="0"/>
        </a:spcAft>
        <a:defRPr sz="3199">
          <a:solidFill>
            <a:schemeClr val="tx2"/>
          </a:solidFill>
          <a:latin typeface="Tele-GroteskFet" charset="0"/>
          <a:ea typeface="ヒラギノ角ゴ Pro W3" charset="0"/>
        </a:defRPr>
      </a:lvl6pPr>
      <a:lvl7pPr marL="914126" algn="l" rtl="0" eaLnBrk="1" fontAlgn="base" hangingPunct="1">
        <a:lnSpc>
          <a:spcPct val="85000"/>
        </a:lnSpc>
        <a:spcBef>
          <a:spcPct val="0"/>
        </a:spcBef>
        <a:spcAft>
          <a:spcPct val="0"/>
        </a:spcAft>
        <a:defRPr sz="3199">
          <a:solidFill>
            <a:schemeClr val="tx2"/>
          </a:solidFill>
          <a:latin typeface="Tele-GroteskFet" charset="0"/>
          <a:ea typeface="ヒラギノ角ゴ Pro W3" charset="0"/>
        </a:defRPr>
      </a:lvl7pPr>
      <a:lvl8pPr marL="1371189" algn="l" rtl="0" eaLnBrk="1" fontAlgn="base" hangingPunct="1">
        <a:lnSpc>
          <a:spcPct val="85000"/>
        </a:lnSpc>
        <a:spcBef>
          <a:spcPct val="0"/>
        </a:spcBef>
        <a:spcAft>
          <a:spcPct val="0"/>
        </a:spcAft>
        <a:defRPr sz="3199">
          <a:solidFill>
            <a:schemeClr val="tx2"/>
          </a:solidFill>
          <a:latin typeface="Tele-GroteskFet" charset="0"/>
          <a:ea typeface="ヒラギノ角ゴ Pro W3" charset="0"/>
        </a:defRPr>
      </a:lvl8pPr>
      <a:lvl9pPr marL="1828251" algn="l" rtl="0" eaLnBrk="1" fontAlgn="base" hangingPunct="1">
        <a:lnSpc>
          <a:spcPct val="85000"/>
        </a:lnSpc>
        <a:spcBef>
          <a:spcPct val="0"/>
        </a:spcBef>
        <a:spcAft>
          <a:spcPct val="0"/>
        </a:spcAft>
        <a:defRPr sz="3199">
          <a:solidFill>
            <a:schemeClr val="tx2"/>
          </a:solidFill>
          <a:latin typeface="Tele-GroteskFet" charset="0"/>
          <a:ea typeface="ヒラギノ角ゴ Pro W3" charset="0"/>
        </a:defRPr>
      </a:lvl9pPr>
    </p:titleStyle>
    <p:bodyStyle>
      <a:lvl1pPr marL="133350" indent="-133350" algn="l" rtl="0" eaLnBrk="1" fontAlgn="base" hangingPunct="1">
        <a:spcBef>
          <a:spcPct val="0"/>
        </a:spcBef>
        <a:spcAft>
          <a:spcPts val="0"/>
        </a:spcAft>
        <a:buClr>
          <a:schemeClr val="tx2"/>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1pPr>
      <a:lvl2pPr marL="269875" indent="-130175"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2pPr>
      <a:lvl3pPr marL="396875" indent="-127000"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3pPr>
      <a:lvl4pPr marL="538163" indent="-147638"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4pPr>
      <a:lvl5pPr marL="673100" indent="-131763"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5pPr>
      <a:lvl6pPr marL="1175985"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6pPr>
      <a:lvl7pPr marL="1633048"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7pPr>
      <a:lvl8pPr marL="2090111"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8pPr>
      <a:lvl9pPr marL="2547174"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9pPr>
    </p:bodyStyle>
    <p:otherStyle>
      <a:defPPr>
        <a:defRPr lang="de-DE"/>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5" userDrawn="1">
          <p15:clr>
            <a:srgbClr val="F26B43"/>
          </p15:clr>
        </p15:guide>
        <p15:guide id="2" pos="544" userDrawn="1">
          <p15:clr>
            <a:srgbClr val="F26B43"/>
          </p15:clr>
        </p15:guide>
        <p15:guide id="3" pos="4717" userDrawn="1">
          <p15:clr>
            <a:srgbClr val="F26B43"/>
          </p15:clr>
        </p15:guide>
        <p15:guide id="4" orient="horz" pos="10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2CE2C00-1D69-86C0-2857-9EC250CAB183}"/>
              </a:ext>
            </a:extLst>
          </p:cNvPr>
          <p:cNvPicPr>
            <a:picLocks noChangeAspect="1"/>
          </p:cNvPicPr>
          <p:nvPr/>
        </p:nvPicPr>
        <p:blipFill>
          <a:blip r:embed="rId3"/>
          <a:srcRect t="5077" r="1" b="1"/>
          <a:stretch/>
        </p:blipFill>
        <p:spPr>
          <a:xfrm>
            <a:off x="20" y="170881"/>
            <a:ext cx="9150330" cy="4972619"/>
          </a:xfrm>
          <a:prstGeom prst="rect">
            <a:avLst/>
          </a:prstGeom>
          <a:noFill/>
        </p:spPr>
      </p:pic>
      <p:sp>
        <p:nvSpPr>
          <p:cNvPr id="3" name="Titel 2">
            <a:extLst>
              <a:ext uri="{FF2B5EF4-FFF2-40B4-BE49-F238E27FC236}">
                <a16:creationId xmlns:a16="http://schemas.microsoft.com/office/drawing/2014/main" id="{0EF4134B-702D-4209-800F-CE3CBB7FA58B}"/>
              </a:ext>
            </a:extLst>
          </p:cNvPr>
          <p:cNvSpPr>
            <a:spLocks noGrp="1"/>
          </p:cNvSpPr>
          <p:nvPr>
            <p:ph type="ctrTitle" sz="quarter"/>
          </p:nvPr>
        </p:nvSpPr>
        <p:spPr>
          <a:xfrm>
            <a:off x="863599" y="2374776"/>
            <a:ext cx="8020097" cy="865603"/>
          </a:xfrm>
        </p:spPr>
        <p:txBody>
          <a:bodyPr wrap="none" anchor="t">
            <a:noAutofit/>
          </a:bodyPr>
          <a:lstStyle/>
          <a:p>
            <a:r>
              <a:rPr lang="de-DE" sz="2300"/>
              <a:t>Einsatz von KI in der </a:t>
            </a:r>
            <a:r>
              <a:rPr lang="de-DE" sz="2300" err="1"/>
              <a:t>bildungslandschaft</a:t>
            </a:r>
            <a:br>
              <a:rPr lang="de-DE" sz="2300"/>
            </a:br>
            <a:r>
              <a:rPr lang="de-DE" sz="2300"/>
              <a:t>Projekte der Deutsche Telekom Stiftung</a:t>
            </a:r>
          </a:p>
        </p:txBody>
      </p:sp>
      <p:sp>
        <p:nvSpPr>
          <p:cNvPr id="4" name="Untertitel 3">
            <a:extLst>
              <a:ext uri="{FF2B5EF4-FFF2-40B4-BE49-F238E27FC236}">
                <a16:creationId xmlns:a16="http://schemas.microsoft.com/office/drawing/2014/main" id="{529FD2B9-A46C-4D64-BA15-FB2636AF81F5}"/>
              </a:ext>
            </a:extLst>
          </p:cNvPr>
          <p:cNvSpPr>
            <a:spLocks noGrp="1"/>
          </p:cNvSpPr>
          <p:nvPr>
            <p:ph type="subTitle" sz="quarter" idx="1"/>
          </p:nvPr>
        </p:nvSpPr>
        <p:spPr>
          <a:xfrm>
            <a:off x="863600" y="3346655"/>
            <a:ext cx="6156672" cy="737264"/>
          </a:xfrm>
        </p:spPr>
        <p:txBody>
          <a:bodyPr wrap="none" anchor="t">
            <a:normAutofit/>
          </a:bodyPr>
          <a:lstStyle/>
          <a:p>
            <a:pPr>
              <a:spcAft>
                <a:spcPts val="600"/>
              </a:spcAft>
            </a:pPr>
            <a:r>
              <a:rPr lang="de-DE" sz="1800">
                <a:latin typeface="Arial"/>
                <a:cs typeface="Arial"/>
              </a:rPr>
              <a:t>Thomas Schmitt, </a:t>
            </a:r>
          </a:p>
          <a:p>
            <a:pPr>
              <a:spcAft>
                <a:spcPts val="600"/>
              </a:spcAft>
            </a:pPr>
            <a:r>
              <a:rPr lang="de-DE" sz="1800">
                <a:latin typeface="Arial"/>
                <a:cs typeface="Arial"/>
              </a:rPr>
              <a:t>Stuttgart, 28. März 2025</a:t>
            </a:r>
            <a:endParaRPr lang="de-DE" sz="1800"/>
          </a:p>
        </p:txBody>
      </p:sp>
      <p:sp>
        <p:nvSpPr>
          <p:cNvPr id="17" name="Text Placeholder 4">
            <a:extLst>
              <a:ext uri="{FF2B5EF4-FFF2-40B4-BE49-F238E27FC236}">
                <a16:creationId xmlns:a16="http://schemas.microsoft.com/office/drawing/2014/main" id="{40CD448E-DF88-2D83-CF31-7C0E964CAFAD}"/>
              </a:ext>
            </a:extLst>
          </p:cNvPr>
          <p:cNvSpPr>
            <a:spLocks noGrp="1"/>
          </p:cNvSpPr>
          <p:nvPr>
            <p:ph type="body" sz="quarter" idx="10"/>
          </p:nvPr>
        </p:nvSpPr>
        <p:spPr>
          <a:xfrm>
            <a:off x="6749150" y="4335456"/>
            <a:ext cx="2401200" cy="813600"/>
          </a:xfrm>
        </p:spPr>
        <p:txBody>
          <a:bodyPr/>
          <a:lstStyle/>
          <a:p>
            <a:endParaRPr lang="en-US"/>
          </a:p>
        </p:txBody>
      </p:sp>
      <p:sp>
        <p:nvSpPr>
          <p:cNvPr id="2" name="Textfeld 1">
            <a:extLst>
              <a:ext uri="{FF2B5EF4-FFF2-40B4-BE49-F238E27FC236}">
                <a16:creationId xmlns:a16="http://schemas.microsoft.com/office/drawing/2014/main" id="{D0334AD9-A406-2500-F635-A35E05FB091F}"/>
              </a:ext>
            </a:extLst>
          </p:cNvPr>
          <p:cNvSpPr txBox="1"/>
          <p:nvPr/>
        </p:nvSpPr>
        <p:spPr>
          <a:xfrm>
            <a:off x="-8312" y="4912668"/>
            <a:ext cx="4580312" cy="230832"/>
          </a:xfrm>
          <a:prstGeom prst="rect">
            <a:avLst/>
          </a:prstGeom>
          <a:noFill/>
        </p:spPr>
        <p:txBody>
          <a:bodyPr wrap="square" lIns="91440" tIns="45720" rIns="91440" bIns="45720" anchor="t">
            <a:spAutoFit/>
          </a:bodyPr>
          <a:lstStyle/>
          <a:p>
            <a:pPr algn="l"/>
            <a:r>
              <a:rPr lang="en-US" sz="1000" b="0" i="0">
                <a:solidFill>
                  <a:srgbClr val="1A1A1A"/>
                </a:solidFill>
                <a:effectLst/>
                <a:latin typeface="Arial"/>
                <a:cs typeface="Arial"/>
              </a:rPr>
              <a:t>#KIgeneriert</a:t>
            </a:r>
            <a:endParaRPr lang="de-DE" sz="1000">
              <a:latin typeface="Arial"/>
              <a:cs typeface="Arial"/>
            </a:endParaRPr>
          </a:p>
        </p:txBody>
      </p:sp>
    </p:spTree>
    <p:extLst>
      <p:ext uri="{BB962C8B-B14F-4D97-AF65-F5344CB8AC3E}">
        <p14:creationId xmlns:p14="http://schemas.microsoft.com/office/powerpoint/2010/main" val="30044133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687D082-99F1-FF11-6ECC-5882572D2F3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EAE220D-2C1F-A2F7-89B5-154266FB57AB}"/>
              </a:ext>
            </a:extLst>
          </p:cNvPr>
          <p:cNvSpPr>
            <a:spLocks noGrp="1"/>
          </p:cNvSpPr>
          <p:nvPr>
            <p:ph idx="1"/>
          </p:nvPr>
        </p:nvSpPr>
        <p:spPr>
          <a:xfrm>
            <a:off x="521550" y="1573324"/>
            <a:ext cx="8463162" cy="2952812"/>
          </a:xfrm>
        </p:spPr>
        <p:txBody>
          <a:bodyPr/>
          <a:lstStyle/>
          <a:p>
            <a:pPr marL="139700" lvl="1" indent="0">
              <a:buNone/>
            </a:pPr>
            <a:endParaRPr lang="de-DE"/>
          </a:p>
          <a:p>
            <a:pPr lvl="1">
              <a:lnSpc>
                <a:spcPct val="150000"/>
              </a:lnSpc>
            </a:pPr>
            <a:r>
              <a:rPr lang="de-DE" sz="1600" b="1"/>
              <a:t>   Infrastruktur und Wartung: Geräte, WLAN, Software </a:t>
            </a:r>
          </a:p>
          <a:p>
            <a:pPr lvl="3">
              <a:lnSpc>
                <a:spcPct val="150000"/>
              </a:lnSpc>
              <a:buFont typeface="Courier New" panose="02070309020205020404" pitchFamily="49" charset="0"/>
              <a:buChar char="o"/>
            </a:pPr>
            <a:r>
              <a:rPr lang="de-DE" sz="1600"/>
              <a:t>   Braucht es einen Mindeststandard, um gleiche Chancen sicher zu stellen?</a:t>
            </a:r>
          </a:p>
          <a:p>
            <a:pPr lvl="1">
              <a:lnSpc>
                <a:spcPct val="150000"/>
              </a:lnSpc>
            </a:pPr>
            <a:r>
              <a:rPr lang="de-DE" sz="1600"/>
              <a:t>   </a:t>
            </a:r>
            <a:r>
              <a:rPr lang="de-DE" sz="1600" b="1"/>
              <a:t>Pädagogik vor Technik:  Ein digitales Schulentwicklungskonzept, das den</a:t>
            </a:r>
          </a:p>
          <a:p>
            <a:pPr marL="139700" lvl="1" indent="0">
              <a:lnSpc>
                <a:spcPct val="150000"/>
              </a:lnSpc>
              <a:buNone/>
            </a:pPr>
            <a:r>
              <a:rPr lang="de-DE" sz="1600" b="1"/>
              <a:t>       pädagogisch sinnvollen Einsatz digitaler Lehr- und Lernmaterialien garantiert</a:t>
            </a:r>
          </a:p>
          <a:p>
            <a:pPr lvl="3">
              <a:lnSpc>
                <a:spcPct val="150000"/>
              </a:lnSpc>
              <a:buFont typeface="Courier New" panose="02070309020205020404" pitchFamily="49" charset="0"/>
              <a:buChar char="o"/>
            </a:pPr>
            <a:r>
              <a:rPr lang="de-DE" sz="1600"/>
              <a:t>   Braucht es wirklich 40.000 Einzelmaßnahmen? </a:t>
            </a:r>
          </a:p>
          <a:p>
            <a:pPr lvl="1">
              <a:lnSpc>
                <a:spcPct val="150000"/>
              </a:lnSpc>
            </a:pPr>
            <a:r>
              <a:rPr lang="de-DE" sz="1600"/>
              <a:t>   </a:t>
            </a:r>
            <a:r>
              <a:rPr lang="de-DE" sz="1600" b="1"/>
              <a:t>Eine fortlaufende Lehrkräftequalifizierung zu digital gestützten und innovativen Lernkonzepten</a:t>
            </a:r>
          </a:p>
          <a:p>
            <a:pPr lvl="3">
              <a:lnSpc>
                <a:spcPct val="150000"/>
              </a:lnSpc>
              <a:buFont typeface="Courier New" panose="02070309020205020404" pitchFamily="49" charset="0"/>
              <a:buChar char="o"/>
            </a:pPr>
            <a:r>
              <a:rPr lang="de-DE" sz="1600"/>
              <a:t>   Muss jedes Bundesland und Landesinstitut für jedes Thema das Rad neu erfinden?</a:t>
            </a:r>
          </a:p>
          <a:p>
            <a:pPr lvl="3"/>
            <a:endParaRPr lang="de-DE" sz="1800"/>
          </a:p>
          <a:p>
            <a:endParaRPr lang="de-DE"/>
          </a:p>
        </p:txBody>
      </p:sp>
      <p:sp>
        <p:nvSpPr>
          <p:cNvPr id="10" name="Textfeld 9">
            <a:extLst>
              <a:ext uri="{FF2B5EF4-FFF2-40B4-BE49-F238E27FC236}">
                <a16:creationId xmlns:a16="http://schemas.microsoft.com/office/drawing/2014/main" id="{A7221B04-837C-048C-1E85-C1FE82E812C8}"/>
              </a:ext>
            </a:extLst>
          </p:cNvPr>
          <p:cNvSpPr txBox="1"/>
          <p:nvPr/>
        </p:nvSpPr>
        <p:spPr>
          <a:xfrm>
            <a:off x="521550" y="617364"/>
            <a:ext cx="8100900" cy="1034129"/>
          </a:xfrm>
          <a:prstGeom prst="rect">
            <a:avLst/>
          </a:prstGeom>
          <a:noFill/>
        </p:spPr>
        <p:txBody>
          <a:bodyPr wrap="square">
            <a:spAutoFit/>
          </a:bodyPr>
          <a:lstStyle/>
          <a:p>
            <a:pPr algn="l"/>
            <a:r>
              <a:rPr kumimoji="0" lang="de-DE" sz="3400" b="0" i="0" u="none" strike="noStrike" kern="0" cap="none" spc="0" normalizeH="0" baseline="0" noProof="0">
                <a:ln>
                  <a:noFill/>
                </a:ln>
                <a:solidFill>
                  <a:srgbClr val="E20074"/>
                </a:solidFill>
                <a:effectLst/>
                <a:uLnTx/>
                <a:uFillTx/>
                <a:latin typeface="TeleNeo ExtraBold"/>
              </a:rPr>
              <a:t>Warum brauchen die Schulen einen </a:t>
            </a:r>
            <a:r>
              <a:rPr kumimoji="0" lang="de-DE" sz="3400" b="0" i="0" u="none" strike="noStrike" kern="0" cap="none" spc="0" normalizeH="0" baseline="0" noProof="0" err="1">
                <a:ln>
                  <a:noFill/>
                </a:ln>
                <a:solidFill>
                  <a:srgbClr val="E20074"/>
                </a:solidFill>
                <a:effectLst/>
                <a:uLnTx/>
                <a:uFillTx/>
                <a:latin typeface="TeleNeo ExtraBold"/>
              </a:rPr>
              <a:t>DigitalPakt</a:t>
            </a:r>
            <a:r>
              <a:rPr kumimoji="0" lang="de-DE" sz="3400" b="0" i="0" u="none" strike="noStrike" kern="0" cap="none" spc="0" normalizeH="0" baseline="0" noProof="0">
                <a:ln>
                  <a:noFill/>
                </a:ln>
                <a:solidFill>
                  <a:srgbClr val="E20074"/>
                </a:solidFill>
                <a:effectLst/>
                <a:uLnTx/>
                <a:uFillTx/>
                <a:latin typeface="TeleNeo ExtraBold"/>
              </a:rPr>
              <a:t> 2.0?</a:t>
            </a:r>
            <a:endParaRPr lang="de-DE" sz="3400"/>
          </a:p>
        </p:txBody>
      </p:sp>
    </p:spTree>
    <p:extLst>
      <p:ext uri="{BB962C8B-B14F-4D97-AF65-F5344CB8AC3E}">
        <p14:creationId xmlns:p14="http://schemas.microsoft.com/office/powerpoint/2010/main" val="16541697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216A4-A076-6781-B355-3D7B1A43238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3BEB2C5-5D4C-67E4-92ED-3999741BBE65}"/>
              </a:ext>
            </a:extLst>
          </p:cNvPr>
          <p:cNvSpPr>
            <a:spLocks noGrp="1"/>
          </p:cNvSpPr>
          <p:nvPr>
            <p:ph type="ctrTitle" sz="quarter"/>
          </p:nvPr>
        </p:nvSpPr>
        <p:spPr>
          <a:xfrm>
            <a:off x="863588" y="1635646"/>
            <a:ext cx="5976664" cy="2250598"/>
          </a:xfrm>
        </p:spPr>
        <p:txBody>
          <a:bodyPr/>
          <a:lstStyle/>
          <a:p>
            <a:r>
              <a:rPr lang="de-DE"/>
              <a:t>Woran </a:t>
            </a:r>
            <a:br>
              <a:rPr lang="de-DE"/>
            </a:br>
            <a:r>
              <a:rPr lang="de-DE"/>
              <a:t>arbeiten Wir </a:t>
            </a:r>
            <a:br>
              <a:rPr lang="de-DE"/>
            </a:br>
            <a:r>
              <a:rPr lang="de-DE"/>
              <a:t>im Bereich KI?</a:t>
            </a:r>
          </a:p>
        </p:txBody>
      </p:sp>
    </p:spTree>
    <p:extLst>
      <p:ext uri="{BB962C8B-B14F-4D97-AF65-F5344CB8AC3E}">
        <p14:creationId xmlns:p14="http://schemas.microsoft.com/office/powerpoint/2010/main" val="26817116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F92EF2-AFD7-0234-6071-B530F924930E}"/>
              </a:ext>
            </a:extLst>
          </p:cNvPr>
          <p:cNvSpPr>
            <a:spLocks noGrp="1"/>
          </p:cNvSpPr>
          <p:nvPr>
            <p:ph type="title"/>
          </p:nvPr>
        </p:nvSpPr>
        <p:spPr>
          <a:xfrm>
            <a:off x="863599" y="726128"/>
            <a:ext cx="7909697" cy="900000"/>
          </a:xfrm>
        </p:spPr>
        <p:txBody>
          <a:bodyPr/>
          <a:lstStyle/>
          <a:p>
            <a:r>
              <a:rPr lang="de-DE"/>
              <a:t>Studien 2021/2023</a:t>
            </a:r>
            <a:br>
              <a:rPr lang="de-DE"/>
            </a:br>
            <a:endParaRPr lang="de-DE" sz="2000"/>
          </a:p>
        </p:txBody>
      </p:sp>
      <p:pic>
        <p:nvPicPr>
          <p:cNvPr id="1026" name="Picture 2" descr="Lehr- und Lernmaterialien">
            <a:extLst>
              <a:ext uri="{FF2B5EF4-FFF2-40B4-BE49-F238E27FC236}">
                <a16:creationId xmlns:a16="http://schemas.microsoft.com/office/drawing/2014/main" id="{31A3186B-0CE4-D3AE-5FEF-EE4E63161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771" y="1352572"/>
            <a:ext cx="2079173" cy="295720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Text, Screenshot, Schrift, Dreieck enthält.&#10;&#10;KI-generierte Inhalte können fehlerhaft sein.">
            <a:extLst>
              <a:ext uri="{FF2B5EF4-FFF2-40B4-BE49-F238E27FC236}">
                <a16:creationId xmlns:a16="http://schemas.microsoft.com/office/drawing/2014/main" id="{E4708971-1116-CBE8-E906-9543FB988C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104" y="1352572"/>
            <a:ext cx="4157753" cy="3120215"/>
          </a:xfrm>
          <a:prstGeom prst="rect">
            <a:avLst/>
          </a:prstGeom>
          <a:noFill/>
        </p:spPr>
      </p:pic>
    </p:spTree>
    <p:extLst>
      <p:ext uri="{BB962C8B-B14F-4D97-AF65-F5344CB8AC3E}">
        <p14:creationId xmlns:p14="http://schemas.microsoft.com/office/powerpoint/2010/main" val="42567129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martphone, Symbol, Modern, Schwarz">
            <a:extLst>
              <a:ext uri="{FF2B5EF4-FFF2-40B4-BE49-F238E27FC236}">
                <a16:creationId xmlns:a16="http://schemas.microsoft.com/office/drawing/2014/main" id="{D0C782D8-2F49-4BD3-E2F0-4BFBCDA49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1123">
            <a:off x="3720165" y="1331328"/>
            <a:ext cx="2187245" cy="309326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5F92EF2-AFD7-0234-6071-B530F924930E}"/>
              </a:ext>
            </a:extLst>
          </p:cNvPr>
          <p:cNvSpPr>
            <a:spLocks noGrp="1"/>
          </p:cNvSpPr>
          <p:nvPr>
            <p:ph type="title"/>
          </p:nvPr>
        </p:nvSpPr>
        <p:spPr>
          <a:xfrm>
            <a:off x="863599" y="726128"/>
            <a:ext cx="7909697" cy="900000"/>
          </a:xfrm>
        </p:spPr>
        <p:txBody>
          <a:bodyPr/>
          <a:lstStyle/>
          <a:p>
            <a:r>
              <a:rPr lang="de-DE" err="1"/>
              <a:t>Qapito</a:t>
            </a:r>
            <a:r>
              <a:rPr lang="de-DE"/>
              <a:t>! </a:t>
            </a:r>
            <a:br>
              <a:rPr lang="de-DE"/>
            </a:br>
            <a:r>
              <a:rPr lang="de-DE" sz="2000"/>
              <a:t>Quellen kritisch beurteilen</a:t>
            </a:r>
          </a:p>
        </p:txBody>
      </p:sp>
      <p:pic>
        <p:nvPicPr>
          <p:cNvPr id="13" name="Grafik 12" descr="Ein Bild, das Text, Poster, Grafikdesign, Grafiken enthält.&#10;&#10;Automatisch generierte Beschreibung">
            <a:extLst>
              <a:ext uri="{FF2B5EF4-FFF2-40B4-BE49-F238E27FC236}">
                <a16:creationId xmlns:a16="http://schemas.microsoft.com/office/drawing/2014/main" id="{651AC946-21FF-094C-FE8D-40C245A0F96C}"/>
              </a:ext>
            </a:extLst>
          </p:cNvPr>
          <p:cNvPicPr>
            <a:picLocks noChangeAspect="1"/>
          </p:cNvPicPr>
          <p:nvPr/>
        </p:nvPicPr>
        <p:blipFill>
          <a:blip r:embed="rId4"/>
          <a:stretch>
            <a:fillRect/>
          </a:stretch>
        </p:blipFill>
        <p:spPr>
          <a:xfrm rot="421123">
            <a:off x="4161191" y="1677222"/>
            <a:ext cx="1333057" cy="2369881"/>
          </a:xfrm>
          <a:prstGeom prst="rect">
            <a:avLst/>
          </a:prstGeom>
        </p:spPr>
      </p:pic>
      <p:sp>
        <p:nvSpPr>
          <p:cNvPr id="6" name="Textfeld 5">
            <a:extLst>
              <a:ext uri="{FF2B5EF4-FFF2-40B4-BE49-F238E27FC236}">
                <a16:creationId xmlns:a16="http://schemas.microsoft.com/office/drawing/2014/main" id="{60EC6FBB-240F-EAC6-1214-5FDDE0B3448B}"/>
              </a:ext>
            </a:extLst>
          </p:cNvPr>
          <p:cNvSpPr txBox="1"/>
          <p:nvPr/>
        </p:nvSpPr>
        <p:spPr>
          <a:xfrm>
            <a:off x="809408" y="3826888"/>
            <a:ext cx="2189495" cy="313932"/>
          </a:xfrm>
          <a:prstGeom prst="rect">
            <a:avLst/>
          </a:prstGeom>
          <a:solidFill>
            <a:schemeClr val="bg1"/>
          </a:solidFill>
          <a:ln w="12700">
            <a:solidFill>
              <a:schemeClr val="accent6"/>
            </a:solidFill>
          </a:ln>
        </p:spPr>
        <p:txBody>
          <a:bodyPr wrap="square" rtlCol="0" anchor="ctr">
            <a:spAutoFit/>
          </a:bodyPr>
          <a:lstStyle/>
          <a:p>
            <a:r>
              <a:rPr lang="de-DE" sz="1600">
                <a:solidFill>
                  <a:schemeClr val="accent6"/>
                </a:solidFill>
                <a:latin typeface="Arial" panose="020B0604020202020204" pitchFamily="34" charset="0"/>
                <a:cs typeface="Arial" panose="020B0604020202020204" pitchFamily="34" charset="0"/>
              </a:rPr>
              <a:t>Unterrichtsmaterial</a:t>
            </a:r>
          </a:p>
        </p:txBody>
      </p:sp>
      <p:sp>
        <p:nvSpPr>
          <p:cNvPr id="7" name="Textfeld 6">
            <a:extLst>
              <a:ext uri="{FF2B5EF4-FFF2-40B4-BE49-F238E27FC236}">
                <a16:creationId xmlns:a16="http://schemas.microsoft.com/office/drawing/2014/main" id="{FB13228F-6054-1672-F755-5983263DCF5D}"/>
              </a:ext>
            </a:extLst>
          </p:cNvPr>
          <p:cNvSpPr txBox="1"/>
          <p:nvPr/>
        </p:nvSpPr>
        <p:spPr>
          <a:xfrm>
            <a:off x="3648826" y="4442004"/>
            <a:ext cx="2100692" cy="313932"/>
          </a:xfrm>
          <a:prstGeom prst="rect">
            <a:avLst/>
          </a:prstGeom>
          <a:solidFill>
            <a:schemeClr val="bg1"/>
          </a:solidFill>
          <a:ln w="12700">
            <a:solidFill>
              <a:schemeClr val="accent6"/>
            </a:solidFill>
          </a:ln>
        </p:spPr>
        <p:txBody>
          <a:bodyPr wrap="square" rtlCol="0" anchor="ctr">
            <a:spAutoFit/>
          </a:bodyPr>
          <a:lstStyle/>
          <a:p>
            <a:r>
              <a:rPr lang="de-DE" sz="1600">
                <a:solidFill>
                  <a:schemeClr val="accent6"/>
                </a:solidFill>
                <a:latin typeface="Arial" panose="020B0604020202020204" pitchFamily="34" charset="0"/>
                <a:cs typeface="Arial" panose="020B0604020202020204" pitchFamily="34" charset="0"/>
              </a:rPr>
              <a:t>Digitales Lernspiel</a:t>
            </a:r>
          </a:p>
        </p:txBody>
      </p:sp>
      <p:sp>
        <p:nvSpPr>
          <p:cNvPr id="8" name="Textfeld 7">
            <a:extLst>
              <a:ext uri="{FF2B5EF4-FFF2-40B4-BE49-F238E27FC236}">
                <a16:creationId xmlns:a16="http://schemas.microsoft.com/office/drawing/2014/main" id="{DD8C4922-F682-5E02-7A31-CFE56ABE53B4}"/>
              </a:ext>
            </a:extLst>
          </p:cNvPr>
          <p:cNvSpPr txBox="1"/>
          <p:nvPr/>
        </p:nvSpPr>
        <p:spPr>
          <a:xfrm>
            <a:off x="6276041" y="3767918"/>
            <a:ext cx="2181230" cy="313932"/>
          </a:xfrm>
          <a:prstGeom prst="rect">
            <a:avLst/>
          </a:prstGeom>
          <a:solidFill>
            <a:schemeClr val="bg1"/>
          </a:solidFill>
          <a:ln w="12700">
            <a:solidFill>
              <a:schemeClr val="accent6"/>
            </a:solidFill>
          </a:ln>
        </p:spPr>
        <p:txBody>
          <a:bodyPr wrap="square" rtlCol="0" anchor="ctr">
            <a:spAutoFit/>
          </a:bodyPr>
          <a:lstStyle/>
          <a:p>
            <a:r>
              <a:rPr lang="de-DE" sz="1600">
                <a:solidFill>
                  <a:schemeClr val="accent6"/>
                </a:solidFill>
                <a:latin typeface="Arial" panose="020B0604020202020204" pitchFamily="34" charset="0"/>
                <a:cs typeface="Arial" panose="020B0604020202020204" pitchFamily="34" charset="0"/>
              </a:rPr>
              <a:t>Online-Fortbildungen</a:t>
            </a:r>
          </a:p>
        </p:txBody>
      </p:sp>
      <p:pic>
        <p:nvPicPr>
          <p:cNvPr id="22" name="Grafik 21">
            <a:extLst>
              <a:ext uri="{FF2B5EF4-FFF2-40B4-BE49-F238E27FC236}">
                <a16:creationId xmlns:a16="http://schemas.microsoft.com/office/drawing/2014/main" id="{1BA926D3-80C2-5E21-938D-FD680EA06245}"/>
              </a:ext>
            </a:extLst>
          </p:cNvPr>
          <p:cNvPicPr>
            <a:picLocks noChangeAspect="1"/>
          </p:cNvPicPr>
          <p:nvPr/>
        </p:nvPicPr>
        <p:blipFill>
          <a:blip r:embed="rId5"/>
          <a:stretch>
            <a:fillRect/>
          </a:stretch>
        </p:blipFill>
        <p:spPr>
          <a:xfrm>
            <a:off x="145097" y="1720420"/>
            <a:ext cx="3691024" cy="1993431"/>
          </a:xfrm>
          <a:prstGeom prst="rect">
            <a:avLst/>
          </a:prstGeom>
        </p:spPr>
      </p:pic>
      <p:pic>
        <p:nvPicPr>
          <p:cNvPr id="25" name="Grafik 24" descr="Ein Bild, das Text, Mann, Menschliches Gesicht, Kleidung enthält.&#10;&#10;Automatisch generierte Beschreibung">
            <a:extLst>
              <a:ext uri="{FF2B5EF4-FFF2-40B4-BE49-F238E27FC236}">
                <a16:creationId xmlns:a16="http://schemas.microsoft.com/office/drawing/2014/main" id="{2E4E7890-CA78-878A-7161-0649A21C24C9}"/>
              </a:ext>
            </a:extLst>
          </p:cNvPr>
          <p:cNvPicPr>
            <a:picLocks noChangeAspect="1"/>
          </p:cNvPicPr>
          <p:nvPr/>
        </p:nvPicPr>
        <p:blipFill>
          <a:blip r:embed="rId6"/>
          <a:stretch>
            <a:fillRect/>
          </a:stretch>
        </p:blipFill>
        <p:spPr>
          <a:xfrm>
            <a:off x="5893238" y="1350880"/>
            <a:ext cx="3054648" cy="2266183"/>
          </a:xfrm>
          <a:prstGeom prst="rect">
            <a:avLst/>
          </a:prstGeom>
        </p:spPr>
      </p:pic>
    </p:spTree>
    <p:extLst>
      <p:ext uri="{BB962C8B-B14F-4D97-AF65-F5344CB8AC3E}">
        <p14:creationId xmlns:p14="http://schemas.microsoft.com/office/powerpoint/2010/main" val="15263823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C854E-7394-1596-5D08-0F91487AE1B5}"/>
              </a:ext>
            </a:extLst>
          </p:cNvPr>
          <p:cNvSpPr>
            <a:spLocks noGrp="1"/>
          </p:cNvSpPr>
          <p:nvPr>
            <p:ph type="title"/>
          </p:nvPr>
        </p:nvSpPr>
        <p:spPr>
          <a:xfrm>
            <a:off x="863599" y="726128"/>
            <a:ext cx="8003954" cy="900000"/>
          </a:xfrm>
        </p:spPr>
        <p:txBody>
          <a:bodyPr/>
          <a:lstStyle/>
          <a:p>
            <a:r>
              <a:rPr lang="de-DE" sz="3200"/>
              <a:t>Welches der Bilder ist ein Deep Fake?</a:t>
            </a:r>
            <a:br>
              <a:rPr lang="de-DE" sz="3200"/>
            </a:br>
            <a:endParaRPr lang="de-DE" sz="3200"/>
          </a:p>
        </p:txBody>
      </p:sp>
      <p:pic>
        <p:nvPicPr>
          <p:cNvPr id="5" name="Grafik 4">
            <a:extLst>
              <a:ext uri="{FF2B5EF4-FFF2-40B4-BE49-F238E27FC236}">
                <a16:creationId xmlns:a16="http://schemas.microsoft.com/office/drawing/2014/main" id="{DE4BA5C2-C8A9-4FD1-95BB-06991233616E}"/>
              </a:ext>
            </a:extLst>
          </p:cNvPr>
          <p:cNvPicPr>
            <a:picLocks noChangeAspect="1"/>
          </p:cNvPicPr>
          <p:nvPr/>
        </p:nvPicPr>
        <p:blipFill>
          <a:blip r:embed="rId3"/>
          <a:stretch>
            <a:fillRect/>
          </a:stretch>
        </p:blipFill>
        <p:spPr>
          <a:xfrm>
            <a:off x="5076378" y="1298317"/>
            <a:ext cx="2878644" cy="2880000"/>
          </a:xfrm>
          <a:prstGeom prst="rect">
            <a:avLst/>
          </a:prstGeom>
        </p:spPr>
      </p:pic>
      <p:pic>
        <p:nvPicPr>
          <p:cNvPr id="6" name="Grafik 5">
            <a:extLst>
              <a:ext uri="{FF2B5EF4-FFF2-40B4-BE49-F238E27FC236}">
                <a16:creationId xmlns:a16="http://schemas.microsoft.com/office/drawing/2014/main" id="{DF743BB9-5908-4994-A142-5489FBEE2678}"/>
              </a:ext>
            </a:extLst>
          </p:cNvPr>
          <p:cNvPicPr>
            <a:picLocks noChangeAspect="1"/>
          </p:cNvPicPr>
          <p:nvPr/>
        </p:nvPicPr>
        <p:blipFill>
          <a:blip r:embed="rId4"/>
          <a:stretch>
            <a:fillRect/>
          </a:stretch>
        </p:blipFill>
        <p:spPr>
          <a:xfrm>
            <a:off x="1187624" y="1298317"/>
            <a:ext cx="2880000" cy="2880000"/>
          </a:xfrm>
          <a:prstGeom prst="rect">
            <a:avLst/>
          </a:prstGeom>
        </p:spPr>
      </p:pic>
    </p:spTree>
    <p:extLst>
      <p:ext uri="{BB962C8B-B14F-4D97-AF65-F5344CB8AC3E}">
        <p14:creationId xmlns:p14="http://schemas.microsoft.com/office/powerpoint/2010/main" val="18309421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C854E-7394-1596-5D08-0F91487AE1B5}"/>
              </a:ext>
            </a:extLst>
          </p:cNvPr>
          <p:cNvSpPr>
            <a:spLocks noGrp="1"/>
          </p:cNvSpPr>
          <p:nvPr>
            <p:ph type="title"/>
          </p:nvPr>
        </p:nvSpPr>
        <p:spPr>
          <a:xfrm>
            <a:off x="863599" y="726128"/>
            <a:ext cx="8003954" cy="900000"/>
          </a:xfrm>
        </p:spPr>
        <p:txBody>
          <a:bodyPr/>
          <a:lstStyle/>
          <a:p>
            <a:r>
              <a:rPr lang="de-DE" sz="3200"/>
              <a:t>Welches der Bilder ist ein Deep Fake?</a:t>
            </a:r>
            <a:br>
              <a:rPr lang="de-DE" sz="3200"/>
            </a:br>
            <a:endParaRPr lang="de-DE" sz="3200"/>
          </a:p>
        </p:txBody>
      </p:sp>
      <p:pic>
        <p:nvPicPr>
          <p:cNvPr id="5" name="Grafik 4">
            <a:extLst>
              <a:ext uri="{FF2B5EF4-FFF2-40B4-BE49-F238E27FC236}">
                <a16:creationId xmlns:a16="http://schemas.microsoft.com/office/drawing/2014/main" id="{DE4BA5C2-C8A9-4FD1-95BB-06991233616E}"/>
              </a:ext>
            </a:extLst>
          </p:cNvPr>
          <p:cNvPicPr>
            <a:picLocks noChangeAspect="1"/>
          </p:cNvPicPr>
          <p:nvPr/>
        </p:nvPicPr>
        <p:blipFill>
          <a:blip r:embed="rId3"/>
          <a:stretch>
            <a:fillRect/>
          </a:stretch>
        </p:blipFill>
        <p:spPr>
          <a:xfrm>
            <a:off x="5076378" y="1298317"/>
            <a:ext cx="2878644" cy="2880000"/>
          </a:xfrm>
          <a:prstGeom prst="rect">
            <a:avLst/>
          </a:prstGeom>
        </p:spPr>
      </p:pic>
      <p:pic>
        <p:nvPicPr>
          <p:cNvPr id="6" name="Grafik 5">
            <a:extLst>
              <a:ext uri="{FF2B5EF4-FFF2-40B4-BE49-F238E27FC236}">
                <a16:creationId xmlns:a16="http://schemas.microsoft.com/office/drawing/2014/main" id="{DF743BB9-5908-4994-A142-5489FBEE2678}"/>
              </a:ext>
            </a:extLst>
          </p:cNvPr>
          <p:cNvPicPr>
            <a:picLocks noChangeAspect="1"/>
          </p:cNvPicPr>
          <p:nvPr/>
        </p:nvPicPr>
        <p:blipFill>
          <a:blip r:embed="rId4"/>
          <a:stretch>
            <a:fillRect/>
          </a:stretch>
        </p:blipFill>
        <p:spPr>
          <a:xfrm>
            <a:off x="1187624" y="1298317"/>
            <a:ext cx="2880000" cy="2880000"/>
          </a:xfrm>
          <a:prstGeom prst="rect">
            <a:avLst/>
          </a:prstGeom>
        </p:spPr>
      </p:pic>
      <p:sp>
        <p:nvSpPr>
          <p:cNvPr id="7" name="Textfeld 6">
            <a:extLst>
              <a:ext uri="{FF2B5EF4-FFF2-40B4-BE49-F238E27FC236}">
                <a16:creationId xmlns:a16="http://schemas.microsoft.com/office/drawing/2014/main" id="{18AC3575-72BF-4790-8C08-548D8E55091D}"/>
              </a:ext>
            </a:extLst>
          </p:cNvPr>
          <p:cNvSpPr txBox="1"/>
          <p:nvPr/>
        </p:nvSpPr>
        <p:spPr>
          <a:xfrm>
            <a:off x="1187624" y="4250645"/>
            <a:ext cx="2880000" cy="288032"/>
          </a:xfrm>
          <a:prstGeom prst="rect">
            <a:avLst/>
          </a:prstGeom>
          <a:noFill/>
        </p:spPr>
        <p:txBody>
          <a:bodyPr wrap="square" rtlCol="0">
            <a:spAutoFit/>
          </a:bodyPr>
          <a:lstStyle>
            <a:defPPr>
              <a:defRPr lang="de-DE"/>
            </a:defPPr>
            <a:lvl1pPr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1pPr>
            <a:lvl2pPr marL="4572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2pPr>
            <a:lvl3pPr marL="9144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3pPr>
            <a:lvl4pPr marL="13716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4pPr>
            <a:lvl5pPr marL="18288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ele-GroteskNor"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ele-GroteskNor"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ele-GroteskNor"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ele-GroteskNor" charset="0"/>
                <a:ea typeface="ヒラギノ角ゴ Pro W3" charset="0"/>
                <a:cs typeface="ヒラギノ角ゴ Pro W3" charset="0"/>
              </a:defRPr>
            </a:lvl9pPr>
          </a:lstStyle>
          <a:p>
            <a:r>
              <a:rPr lang="de-DE" sz="1400" i="1">
                <a:latin typeface="+mn-lt"/>
              </a:rPr>
              <a:t>Fake: thispersondoesnotexist.com</a:t>
            </a:r>
          </a:p>
        </p:txBody>
      </p:sp>
      <p:sp>
        <p:nvSpPr>
          <p:cNvPr id="3" name="Rechteck 2">
            <a:extLst>
              <a:ext uri="{FF2B5EF4-FFF2-40B4-BE49-F238E27FC236}">
                <a16:creationId xmlns:a16="http://schemas.microsoft.com/office/drawing/2014/main" id="{A8B631CF-D33C-4D56-A45D-E95150C62A28}"/>
              </a:ext>
            </a:extLst>
          </p:cNvPr>
          <p:cNvSpPr/>
          <p:nvPr/>
        </p:nvSpPr>
        <p:spPr bwMode="auto">
          <a:xfrm>
            <a:off x="1187624" y="1298317"/>
            <a:ext cx="2878644" cy="2880000"/>
          </a:xfrm>
          <a:prstGeom prst="rect">
            <a:avLst/>
          </a:prstGeom>
          <a:no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lc="http://schemas.openxmlformats.org/drawingml/2006/lockedCanvas"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defPPr>
              <a:defRPr lang="de-DE"/>
            </a:defPPr>
            <a:lvl1pPr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1pPr>
            <a:lvl2pPr marL="4572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2pPr>
            <a:lvl3pPr marL="9144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3pPr>
            <a:lvl4pPr marL="13716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4pPr>
            <a:lvl5pPr marL="1828800" algn="ctr" rtl="0" eaLnBrk="0" fontAlgn="base" hangingPunct="0">
              <a:lnSpc>
                <a:spcPct val="90000"/>
              </a:lnSpc>
              <a:spcBef>
                <a:spcPct val="0"/>
              </a:spcBef>
              <a:spcAft>
                <a:spcPct val="0"/>
              </a:spcAft>
              <a:buClr>
                <a:srgbClr val="4A5E74"/>
              </a:buClr>
              <a:buFont typeface="Wingdings" charset="0"/>
              <a:defRPr sz="2400" kern="1200">
                <a:solidFill>
                  <a:schemeClr val="tx1"/>
                </a:solidFill>
                <a:latin typeface="Tele-GroteskNor"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ele-GroteskNor"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ele-GroteskNor"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ele-GroteskNor"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ele-GroteskNor" charset="0"/>
                <a:ea typeface="ヒラギノ角ゴ Pro W3" charset="0"/>
                <a:cs typeface="ヒラギノ角ゴ Pro W3" charset="0"/>
              </a:defRPr>
            </a:lvl9p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mn-lt"/>
              <a:ea typeface="ヒラギノ角ゴ Pro W3" charset="0"/>
            </a:endParaRPr>
          </a:p>
        </p:txBody>
      </p:sp>
    </p:spTree>
    <p:extLst>
      <p:ext uri="{BB962C8B-B14F-4D97-AF65-F5344CB8AC3E}">
        <p14:creationId xmlns:p14="http://schemas.microsoft.com/office/powerpoint/2010/main" val="40920429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Text, Kreis, Schrift, Screenshot enthält.&#10;&#10;Beschreibung automatisch generiert.">
            <a:extLst>
              <a:ext uri="{FF2B5EF4-FFF2-40B4-BE49-F238E27FC236}">
                <a16:creationId xmlns:a16="http://schemas.microsoft.com/office/drawing/2014/main" id="{57AFC4E5-B2C7-5AAE-BA40-1E164250BA36}"/>
              </a:ext>
            </a:extLst>
          </p:cNvPr>
          <p:cNvPicPr>
            <a:picLocks noChangeAspect="1"/>
          </p:cNvPicPr>
          <p:nvPr/>
        </p:nvPicPr>
        <p:blipFill rotWithShape="1">
          <a:blip r:embed="rId3"/>
          <a:srcRect l="9932" t="2782" r="9686"/>
          <a:stretch/>
        </p:blipFill>
        <p:spPr>
          <a:xfrm>
            <a:off x="548640" y="1404518"/>
            <a:ext cx="3049677" cy="2934028"/>
          </a:xfrm>
          <a:prstGeom prst="rect">
            <a:avLst/>
          </a:prstGeom>
        </p:spPr>
      </p:pic>
      <p:sp>
        <p:nvSpPr>
          <p:cNvPr id="6" name="Textfeld 5">
            <a:extLst>
              <a:ext uri="{FF2B5EF4-FFF2-40B4-BE49-F238E27FC236}">
                <a16:creationId xmlns:a16="http://schemas.microsoft.com/office/drawing/2014/main" id="{36286B48-E83F-F08E-BB69-47077A811AD1}"/>
              </a:ext>
            </a:extLst>
          </p:cNvPr>
          <p:cNvSpPr txBox="1"/>
          <p:nvPr/>
        </p:nvSpPr>
        <p:spPr>
          <a:xfrm>
            <a:off x="0" y="4884968"/>
            <a:ext cx="5327009" cy="258532"/>
          </a:xfrm>
          <a:prstGeom prst="rect">
            <a:avLst/>
          </a:prstGeom>
          <a:noFill/>
        </p:spPr>
        <p:txBody>
          <a:bodyPr wrap="square">
            <a:spAutoFit/>
          </a:bodyPr>
          <a:lstStyle/>
          <a:p>
            <a:pPr algn="l"/>
            <a:r>
              <a:rPr lang="de-DE" sz="1200">
                <a:solidFill>
                  <a:schemeClr val="accent6"/>
                </a:solidFill>
                <a:latin typeface="Arial" panose="020B0604020202020204" pitchFamily="34" charset="0"/>
                <a:cs typeface="Arial" panose="020B0604020202020204" pitchFamily="34" charset="0"/>
              </a:rPr>
              <a:t>www.telekom-stiftung.de/datascience</a:t>
            </a:r>
          </a:p>
        </p:txBody>
      </p:sp>
      <p:pic>
        <p:nvPicPr>
          <p:cNvPr id="8" name="Grafik 7" descr="Ein Bild, das Text, Frucht, Apfel, Naturkost enthält.&#10;&#10;Beschreibung automatisch generiert.">
            <a:extLst>
              <a:ext uri="{FF2B5EF4-FFF2-40B4-BE49-F238E27FC236}">
                <a16:creationId xmlns:a16="http://schemas.microsoft.com/office/drawing/2014/main" id="{1DF35A82-4E56-DD62-FF68-4F4FD53C4FBB}"/>
              </a:ext>
            </a:extLst>
          </p:cNvPr>
          <p:cNvPicPr>
            <a:picLocks noChangeAspect="1"/>
          </p:cNvPicPr>
          <p:nvPr/>
        </p:nvPicPr>
        <p:blipFill rotWithShape="1">
          <a:blip r:embed="rId4"/>
          <a:srcRect l="11713" r="12892"/>
          <a:stretch/>
        </p:blipFill>
        <p:spPr>
          <a:xfrm>
            <a:off x="3682645" y="1575592"/>
            <a:ext cx="2661981" cy="1992315"/>
          </a:xfrm>
          <a:prstGeom prst="rect">
            <a:avLst/>
          </a:prstGeom>
        </p:spPr>
      </p:pic>
      <p:pic>
        <p:nvPicPr>
          <p:cNvPr id="10" name="Grafik 9" descr="Ein Bild, das Text, Grafikdesign, Screenshot, Grafiken enthält.&#10;&#10;Beschreibung automatisch generiert.">
            <a:extLst>
              <a:ext uri="{FF2B5EF4-FFF2-40B4-BE49-F238E27FC236}">
                <a16:creationId xmlns:a16="http://schemas.microsoft.com/office/drawing/2014/main" id="{7408CC27-2231-5D78-6656-9AE5B4734DC5}"/>
              </a:ext>
            </a:extLst>
          </p:cNvPr>
          <p:cNvPicPr>
            <a:picLocks noChangeAspect="1"/>
          </p:cNvPicPr>
          <p:nvPr/>
        </p:nvPicPr>
        <p:blipFill>
          <a:blip r:embed="rId5"/>
          <a:stretch>
            <a:fillRect/>
          </a:stretch>
        </p:blipFill>
        <p:spPr>
          <a:xfrm>
            <a:off x="6474383" y="1450201"/>
            <a:ext cx="2223389" cy="2150319"/>
          </a:xfrm>
          <a:prstGeom prst="rect">
            <a:avLst/>
          </a:prstGeom>
        </p:spPr>
      </p:pic>
      <p:sp>
        <p:nvSpPr>
          <p:cNvPr id="7" name="Textfeld 6">
            <a:extLst>
              <a:ext uri="{FF2B5EF4-FFF2-40B4-BE49-F238E27FC236}">
                <a16:creationId xmlns:a16="http://schemas.microsoft.com/office/drawing/2014/main" id="{DD1650E4-1A6E-F471-28D6-5D5F23E36527}"/>
              </a:ext>
            </a:extLst>
          </p:cNvPr>
          <p:cNvSpPr txBox="1"/>
          <p:nvPr/>
        </p:nvSpPr>
        <p:spPr>
          <a:xfrm>
            <a:off x="624552" y="4167333"/>
            <a:ext cx="3049677" cy="590931"/>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200">
                <a:solidFill>
                  <a:srgbClr val="000000"/>
                </a:solidFill>
                <a:latin typeface="Arial"/>
                <a:cs typeface="Arial"/>
              </a:rPr>
              <a:t>Die Fähigkeit Daten zu sammeln, zu managen, zu bewerten und datengestützte Entscheidungen zu treffen</a:t>
            </a:r>
            <a:endParaRPr lang="de-DE"/>
          </a:p>
        </p:txBody>
      </p:sp>
      <p:sp>
        <p:nvSpPr>
          <p:cNvPr id="16" name="Textfeld 15">
            <a:extLst>
              <a:ext uri="{FF2B5EF4-FFF2-40B4-BE49-F238E27FC236}">
                <a16:creationId xmlns:a16="http://schemas.microsoft.com/office/drawing/2014/main" id="{E591A600-621D-2E44-B663-BD180E4DC310}"/>
              </a:ext>
            </a:extLst>
          </p:cNvPr>
          <p:cNvSpPr txBox="1"/>
          <p:nvPr/>
        </p:nvSpPr>
        <p:spPr>
          <a:xfrm>
            <a:off x="4146660" y="3692125"/>
            <a:ext cx="1733952" cy="773695"/>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200">
                <a:solidFill>
                  <a:srgbClr val="000000"/>
                </a:solidFill>
                <a:latin typeface="Arial"/>
                <a:cs typeface="Arial"/>
              </a:rPr>
              <a:t>Datenkartenspiel: Vorstellung von maschinellem Lernen und KI </a:t>
            </a:r>
            <a:endParaRPr lang="de-DE" sz="1200">
              <a:latin typeface="Arial"/>
              <a:cs typeface="Arial"/>
            </a:endParaRPr>
          </a:p>
        </p:txBody>
      </p:sp>
      <p:sp>
        <p:nvSpPr>
          <p:cNvPr id="17" name="Textfeld 16">
            <a:extLst>
              <a:ext uri="{FF2B5EF4-FFF2-40B4-BE49-F238E27FC236}">
                <a16:creationId xmlns:a16="http://schemas.microsoft.com/office/drawing/2014/main" id="{CFDDF96A-BD25-9B44-B19D-F12A0855519D}"/>
              </a:ext>
            </a:extLst>
          </p:cNvPr>
          <p:cNvSpPr txBox="1"/>
          <p:nvPr/>
        </p:nvSpPr>
        <p:spPr>
          <a:xfrm>
            <a:off x="6474383" y="3822890"/>
            <a:ext cx="2223389" cy="757130"/>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200">
                <a:solidFill>
                  <a:srgbClr val="000000"/>
                </a:solidFill>
                <a:latin typeface="Arial"/>
                <a:cs typeface="Arial"/>
              </a:rPr>
              <a:t>Spiel Mensch Maschine: Eine Variante von Bauernschach, in dem Schüler:innen lernen, wie ein Computer denkt </a:t>
            </a:r>
            <a:endParaRPr lang="de-DE" sz="1200">
              <a:latin typeface="Arial"/>
              <a:cs typeface="Arial"/>
            </a:endParaRPr>
          </a:p>
        </p:txBody>
      </p:sp>
      <p:sp>
        <p:nvSpPr>
          <p:cNvPr id="4" name="Titel 3">
            <a:extLst>
              <a:ext uri="{FF2B5EF4-FFF2-40B4-BE49-F238E27FC236}">
                <a16:creationId xmlns:a16="http://schemas.microsoft.com/office/drawing/2014/main" id="{E0548723-4932-C06C-4030-0CE8A76C6ECC}"/>
              </a:ext>
            </a:extLst>
          </p:cNvPr>
          <p:cNvSpPr>
            <a:spLocks noGrp="1"/>
          </p:cNvSpPr>
          <p:nvPr>
            <p:ph type="title"/>
          </p:nvPr>
        </p:nvSpPr>
        <p:spPr/>
        <p:txBody>
          <a:bodyPr/>
          <a:lstStyle/>
          <a:p>
            <a:r>
              <a:rPr lang="de-DE" kern="0">
                <a:latin typeface="Arial"/>
                <a:cs typeface="Arial"/>
              </a:rPr>
              <a:t>Projekt Data Science</a:t>
            </a:r>
            <a:br>
              <a:rPr lang="de-DE" kern="0">
                <a:latin typeface="Arial"/>
                <a:cs typeface="Arial"/>
              </a:rPr>
            </a:br>
            <a:r>
              <a:rPr lang="de-DE" sz="2000" kern="0">
                <a:latin typeface="Arial"/>
                <a:cs typeface="Arial"/>
              </a:rPr>
              <a:t>KI als Chance</a:t>
            </a:r>
            <a:br>
              <a:rPr lang="de-DE" sz="3200"/>
            </a:br>
            <a:endParaRPr lang="de-DE"/>
          </a:p>
        </p:txBody>
      </p:sp>
    </p:spTree>
    <p:extLst>
      <p:ext uri="{BB962C8B-B14F-4D97-AF65-F5344CB8AC3E}">
        <p14:creationId xmlns:p14="http://schemas.microsoft.com/office/powerpoint/2010/main" val="273834079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A2F90-2F2B-8B5E-0D24-89259942FA85}"/>
              </a:ext>
            </a:extLst>
          </p:cNvPr>
          <p:cNvSpPr>
            <a:spLocks noGrp="1"/>
          </p:cNvSpPr>
          <p:nvPr>
            <p:ph type="title"/>
          </p:nvPr>
        </p:nvSpPr>
        <p:spPr/>
        <p:txBody>
          <a:bodyPr/>
          <a:lstStyle/>
          <a:p>
            <a:r>
              <a:rPr lang="de-DE">
                <a:latin typeface="Arial"/>
                <a:cs typeface="Arial"/>
              </a:rPr>
              <a:t>Projekt DARIUS/GENIUS</a:t>
            </a:r>
            <a:br>
              <a:rPr lang="de-DE">
                <a:latin typeface="Arial"/>
                <a:cs typeface="Arial"/>
              </a:rPr>
            </a:br>
            <a:r>
              <a:rPr lang="de-DE" sz="2000">
                <a:latin typeface="Arial"/>
                <a:cs typeface="Arial"/>
              </a:rPr>
              <a:t>KI-gestützte Lerndiagnostik</a:t>
            </a:r>
            <a:endParaRPr lang="de-DE">
              <a:latin typeface="Arial"/>
              <a:cs typeface="Arial"/>
            </a:endParaRPr>
          </a:p>
        </p:txBody>
      </p:sp>
      <p:pic>
        <p:nvPicPr>
          <p:cNvPr id="4" name="Grafik 3" descr="Ein Bild, das Text, Screenshot, Zahl, Schrift enthält.&#10;&#10;Beschreibung automatisch generiert.">
            <a:extLst>
              <a:ext uri="{FF2B5EF4-FFF2-40B4-BE49-F238E27FC236}">
                <a16:creationId xmlns:a16="http://schemas.microsoft.com/office/drawing/2014/main" id="{00398083-DE93-8FCC-FA0D-82D1E34AEF70}"/>
              </a:ext>
            </a:extLst>
          </p:cNvPr>
          <p:cNvPicPr>
            <a:picLocks noChangeAspect="1"/>
          </p:cNvPicPr>
          <p:nvPr/>
        </p:nvPicPr>
        <p:blipFill rotWithShape="1">
          <a:blip r:embed="rId3"/>
          <a:srcRect t="10867"/>
          <a:stretch/>
        </p:blipFill>
        <p:spPr>
          <a:xfrm>
            <a:off x="863600" y="1626128"/>
            <a:ext cx="6773445" cy="3019024"/>
          </a:xfrm>
          <a:prstGeom prst="rect">
            <a:avLst/>
          </a:prstGeom>
          <a:ln>
            <a:solidFill>
              <a:schemeClr val="bg1">
                <a:lumMod val="75000"/>
              </a:schemeClr>
            </a:solidFill>
          </a:ln>
        </p:spPr>
      </p:pic>
      <p:sp>
        <p:nvSpPr>
          <p:cNvPr id="8" name="Textfeld 7">
            <a:extLst>
              <a:ext uri="{FF2B5EF4-FFF2-40B4-BE49-F238E27FC236}">
                <a16:creationId xmlns:a16="http://schemas.microsoft.com/office/drawing/2014/main" id="{9FBF553E-0418-D5B4-4575-5454E8A6E692}"/>
              </a:ext>
            </a:extLst>
          </p:cNvPr>
          <p:cNvSpPr txBox="1"/>
          <p:nvPr/>
        </p:nvSpPr>
        <p:spPr>
          <a:xfrm>
            <a:off x="5032856" y="2571750"/>
            <a:ext cx="3837069" cy="757130"/>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600">
                <a:solidFill>
                  <a:srgbClr val="000000"/>
                </a:solidFill>
                <a:latin typeface="Arial"/>
                <a:cs typeface="Arial"/>
              </a:rPr>
              <a:t>KI-basiertes Assistenzsystem gibt Korrektur und Feedback auf argumentierende </a:t>
            </a:r>
            <a:r>
              <a:rPr lang="de-DE" sz="1600" err="1">
                <a:solidFill>
                  <a:srgbClr val="000000"/>
                </a:solidFill>
                <a:latin typeface="Arial"/>
                <a:cs typeface="Arial"/>
              </a:rPr>
              <a:t>NaWi</a:t>
            </a:r>
            <a:r>
              <a:rPr lang="de-DE" sz="1600">
                <a:solidFill>
                  <a:srgbClr val="000000"/>
                </a:solidFill>
                <a:latin typeface="Arial"/>
                <a:cs typeface="Arial"/>
              </a:rPr>
              <a:t>-Texte in Echtzeit</a:t>
            </a:r>
          </a:p>
        </p:txBody>
      </p:sp>
    </p:spTree>
    <p:extLst>
      <p:ext uri="{BB962C8B-B14F-4D97-AF65-F5344CB8AC3E}">
        <p14:creationId xmlns:p14="http://schemas.microsoft.com/office/powerpoint/2010/main" val="9291706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A2F90-2F2B-8B5E-0D24-89259942FA85}"/>
              </a:ext>
            </a:extLst>
          </p:cNvPr>
          <p:cNvSpPr>
            <a:spLocks noGrp="1"/>
          </p:cNvSpPr>
          <p:nvPr>
            <p:ph type="title"/>
          </p:nvPr>
        </p:nvSpPr>
        <p:spPr/>
        <p:txBody>
          <a:bodyPr/>
          <a:lstStyle/>
          <a:p>
            <a:r>
              <a:rPr lang="de-DE" err="1">
                <a:latin typeface="Arial"/>
                <a:cs typeface="Arial"/>
              </a:rPr>
              <a:t>DiKoLAN</a:t>
            </a:r>
            <a:r>
              <a:rPr lang="de-DE" baseline="30000" err="1">
                <a:latin typeface="Arial"/>
                <a:cs typeface="Arial"/>
              </a:rPr>
              <a:t>KI</a:t>
            </a:r>
            <a:br>
              <a:rPr lang="de-DE">
                <a:latin typeface="Arial"/>
                <a:cs typeface="Arial"/>
              </a:rPr>
            </a:br>
            <a:r>
              <a:rPr lang="de-DE" sz="2000">
                <a:latin typeface="Arial"/>
                <a:cs typeface="Arial"/>
              </a:rPr>
              <a:t>Kompetenzrahmen</a:t>
            </a:r>
            <a:endParaRPr lang="de-DE">
              <a:latin typeface="Arial"/>
              <a:cs typeface="Arial"/>
            </a:endParaRPr>
          </a:p>
        </p:txBody>
      </p:sp>
      <p:graphicFrame>
        <p:nvGraphicFramePr>
          <p:cNvPr id="3" name="Objekt 2">
            <a:extLst>
              <a:ext uri="{FF2B5EF4-FFF2-40B4-BE49-F238E27FC236}">
                <a16:creationId xmlns:a16="http://schemas.microsoft.com/office/drawing/2014/main" id="{132BDC44-2C5F-DF66-C1EA-52188A3F2A04}"/>
              </a:ext>
            </a:extLst>
          </p:cNvPr>
          <p:cNvGraphicFramePr>
            <a:graphicFrameLocks noChangeAspect="1"/>
          </p:cNvGraphicFramePr>
          <p:nvPr>
            <p:extLst>
              <p:ext uri="{D42A27DB-BD31-4B8C-83A1-F6EECF244321}">
                <p14:modId xmlns:p14="http://schemas.microsoft.com/office/powerpoint/2010/main" val="394361671"/>
              </p:ext>
            </p:extLst>
          </p:nvPr>
        </p:nvGraphicFramePr>
        <p:xfrm>
          <a:off x="863600" y="1385222"/>
          <a:ext cx="5242232" cy="3681787"/>
        </p:xfrm>
        <a:graphic>
          <a:graphicData uri="http://schemas.openxmlformats.org/presentationml/2006/ole">
            <mc:AlternateContent xmlns:mc="http://schemas.openxmlformats.org/markup-compatibility/2006">
              <mc:Choice xmlns:v="urn:schemas-microsoft-com:vml" Requires="v">
                <p:oleObj name="Acrobat Document" r:id="rId3" imgW="11420457" imgH="8020037" progId="AcroExch.Document.DC">
                  <p:embed/>
                </p:oleObj>
              </mc:Choice>
              <mc:Fallback>
                <p:oleObj name="Acrobat Document" r:id="rId3" imgW="11420457" imgH="8020037" progId="AcroExch.Document.DC">
                  <p:embed/>
                  <p:pic>
                    <p:nvPicPr>
                      <p:cNvPr id="3" name="Objekt 2">
                        <a:extLst>
                          <a:ext uri="{FF2B5EF4-FFF2-40B4-BE49-F238E27FC236}">
                            <a16:creationId xmlns:a16="http://schemas.microsoft.com/office/drawing/2014/main" id="{132BDC44-2C5F-DF66-C1EA-52188A3F2A04}"/>
                          </a:ext>
                        </a:extLst>
                      </p:cNvPr>
                      <p:cNvPicPr/>
                      <p:nvPr/>
                    </p:nvPicPr>
                    <p:blipFill>
                      <a:blip r:embed="rId4"/>
                      <a:stretch>
                        <a:fillRect/>
                      </a:stretch>
                    </p:blipFill>
                    <p:spPr>
                      <a:xfrm>
                        <a:off x="863600" y="1385222"/>
                        <a:ext cx="5242232" cy="3681787"/>
                      </a:xfrm>
                      <a:prstGeom prst="rect">
                        <a:avLst/>
                      </a:prstGeom>
                    </p:spPr>
                  </p:pic>
                </p:oleObj>
              </mc:Fallback>
            </mc:AlternateContent>
          </a:graphicData>
        </a:graphic>
      </p:graphicFrame>
    </p:spTree>
    <p:extLst>
      <p:ext uri="{BB962C8B-B14F-4D97-AF65-F5344CB8AC3E}">
        <p14:creationId xmlns:p14="http://schemas.microsoft.com/office/powerpoint/2010/main" val="6109981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A2F90-2F2B-8B5E-0D24-89259942FA85}"/>
              </a:ext>
            </a:extLst>
          </p:cNvPr>
          <p:cNvSpPr>
            <a:spLocks noGrp="1"/>
          </p:cNvSpPr>
          <p:nvPr>
            <p:ph type="title"/>
          </p:nvPr>
        </p:nvSpPr>
        <p:spPr>
          <a:xfrm>
            <a:off x="1138903" y="673324"/>
            <a:ext cx="6624638" cy="900000"/>
          </a:xfrm>
        </p:spPr>
        <p:txBody>
          <a:bodyPr/>
          <a:lstStyle/>
          <a:p>
            <a:r>
              <a:rPr lang="de-DE">
                <a:latin typeface="Arial"/>
                <a:cs typeface="Arial"/>
              </a:rPr>
              <a:t>Wettbewerb KI in der Schule</a:t>
            </a:r>
            <a:br>
              <a:rPr lang="de-DE">
                <a:latin typeface="Arial"/>
                <a:cs typeface="Arial"/>
              </a:rPr>
            </a:br>
            <a:endParaRPr lang="de-DE">
              <a:latin typeface="Arial"/>
              <a:cs typeface="Arial"/>
            </a:endParaRPr>
          </a:p>
        </p:txBody>
      </p:sp>
      <p:sp>
        <p:nvSpPr>
          <p:cNvPr id="3" name="Inhaltsplatzhalter 2">
            <a:extLst>
              <a:ext uri="{FF2B5EF4-FFF2-40B4-BE49-F238E27FC236}">
                <a16:creationId xmlns:a16="http://schemas.microsoft.com/office/drawing/2014/main" id="{9BBC8093-B539-7608-06F0-31B433188C6A}"/>
              </a:ext>
            </a:extLst>
          </p:cNvPr>
          <p:cNvSpPr txBox="1">
            <a:spLocks/>
          </p:cNvSpPr>
          <p:nvPr/>
        </p:nvSpPr>
        <p:spPr>
          <a:xfrm>
            <a:off x="521550" y="1573324"/>
            <a:ext cx="8463162" cy="2952812"/>
          </a:xfrm>
          <a:prstGeom prst="rect">
            <a:avLst/>
          </a:prstGeom>
        </p:spPr>
        <p:txBody>
          <a:bodyPr/>
          <a:lstStyle>
            <a:lvl1pPr marL="133350" indent="-133350" algn="l" rtl="0" eaLnBrk="1" fontAlgn="base" hangingPunct="1">
              <a:spcBef>
                <a:spcPct val="0"/>
              </a:spcBef>
              <a:spcAft>
                <a:spcPts val="0"/>
              </a:spcAft>
              <a:buClr>
                <a:schemeClr val="tx2"/>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1pPr>
            <a:lvl2pPr marL="269875" indent="-130175"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2pPr>
            <a:lvl3pPr marL="396875" indent="-127000"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3pPr>
            <a:lvl4pPr marL="538163" indent="-147638"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4pPr>
            <a:lvl5pPr marL="673100" indent="-131763"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5pPr>
            <a:lvl6pPr marL="1175985"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6pPr>
            <a:lvl7pPr marL="1633048"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7pPr>
            <a:lvl8pPr marL="2090111"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8pPr>
            <a:lvl9pPr marL="2547174"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9pPr>
          </a:lstStyle>
          <a:p>
            <a:pPr lvl="3">
              <a:lnSpc>
                <a:spcPct val="100000"/>
              </a:lnSpc>
            </a:pPr>
            <a:endParaRPr lang="de-DE" sz="1800" kern="0"/>
          </a:p>
          <a:p>
            <a:pPr>
              <a:lnSpc>
                <a:spcPct val="100000"/>
              </a:lnSpc>
            </a:pPr>
            <a:endParaRPr lang="de-DE" kern="0"/>
          </a:p>
        </p:txBody>
      </p:sp>
      <p:pic>
        <p:nvPicPr>
          <p:cNvPr id="1026" name="Picture 2" descr="Messe Stuttgart - Sneak Preview | Messe Stuttgart">
            <a:extLst>
              <a:ext uri="{FF2B5EF4-FFF2-40B4-BE49-F238E27FC236}">
                <a16:creationId xmlns:a16="http://schemas.microsoft.com/office/drawing/2014/main" id="{0C64889F-3F6A-4D59-8376-74046CB65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64" y="1703950"/>
            <a:ext cx="5050568" cy="153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2145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5863FEF-446F-9BD9-6188-17F77C9030BA}"/>
              </a:ext>
            </a:extLst>
          </p:cNvPr>
          <p:cNvPicPr>
            <a:picLocks noChangeAspect="1"/>
          </p:cNvPicPr>
          <p:nvPr/>
        </p:nvPicPr>
        <p:blipFill>
          <a:blip r:embed="rId2"/>
          <a:stretch>
            <a:fillRect/>
          </a:stretch>
        </p:blipFill>
        <p:spPr>
          <a:xfrm>
            <a:off x="539552" y="843558"/>
            <a:ext cx="8298409" cy="3707800"/>
          </a:xfrm>
          <a:prstGeom prst="rect">
            <a:avLst/>
          </a:prstGeom>
        </p:spPr>
      </p:pic>
      <p:sp>
        <p:nvSpPr>
          <p:cNvPr id="861188" name="Rectangle 4"/>
          <p:cNvSpPr>
            <a:spLocks noGrp="1" noChangeArrowheads="1"/>
          </p:cNvSpPr>
          <p:nvPr>
            <p:ph type="title"/>
          </p:nvPr>
        </p:nvSpPr>
        <p:spPr>
          <a:xfrm>
            <a:off x="864000" y="727200"/>
            <a:ext cx="2303024" cy="611401"/>
          </a:xfrm>
        </p:spPr>
        <p:txBody>
          <a:bodyPr/>
          <a:lstStyle/>
          <a:p>
            <a:pPr eaLnBrk="1" hangingPunct="1">
              <a:defRPr/>
            </a:pPr>
            <a:r>
              <a:rPr lang="de-DE">
                <a:cs typeface="+mj-cs"/>
              </a:rPr>
              <a:t>Die Stiftung</a:t>
            </a:r>
          </a:p>
        </p:txBody>
      </p:sp>
      <p:sp>
        <p:nvSpPr>
          <p:cNvPr id="3" name="Textfeld 2">
            <a:extLst>
              <a:ext uri="{FF2B5EF4-FFF2-40B4-BE49-F238E27FC236}">
                <a16:creationId xmlns:a16="http://schemas.microsoft.com/office/drawing/2014/main" id="{6A6509F8-5FDF-0BF5-F67B-6F1B0CF89DD8}"/>
              </a:ext>
            </a:extLst>
          </p:cNvPr>
          <p:cNvSpPr txBox="1"/>
          <p:nvPr/>
        </p:nvSpPr>
        <p:spPr>
          <a:xfrm>
            <a:off x="3995936" y="1419622"/>
            <a:ext cx="1383712" cy="424732"/>
          </a:xfrm>
          <a:prstGeom prst="rect">
            <a:avLst/>
          </a:prstGeom>
          <a:solidFill>
            <a:schemeClr val="bg1"/>
          </a:solidFill>
        </p:spPr>
        <p:txBody>
          <a:bodyPr wrap="none">
            <a:spAutoFit/>
          </a:bodyPr>
          <a:lstStyle/>
          <a:p>
            <a:pPr algn="l"/>
            <a:r>
              <a:rPr lang="de-DE" sz="1200" b="1">
                <a:latin typeface="+mn-lt"/>
              </a:rPr>
              <a:t>Stiftungsvermögen</a:t>
            </a:r>
          </a:p>
          <a:p>
            <a:pPr algn="l"/>
            <a:r>
              <a:rPr lang="de-DE" sz="1200">
                <a:latin typeface="+mn-lt"/>
              </a:rPr>
              <a:t>rd. 185 Mio. Euro</a:t>
            </a:r>
          </a:p>
        </p:txBody>
      </p:sp>
      <p:sp>
        <p:nvSpPr>
          <p:cNvPr id="7" name="Textfeld 6">
            <a:extLst>
              <a:ext uri="{FF2B5EF4-FFF2-40B4-BE49-F238E27FC236}">
                <a16:creationId xmlns:a16="http://schemas.microsoft.com/office/drawing/2014/main" id="{DC093E25-0422-FA22-4137-922823C3AD95}"/>
              </a:ext>
            </a:extLst>
          </p:cNvPr>
          <p:cNvSpPr txBox="1"/>
          <p:nvPr/>
        </p:nvSpPr>
        <p:spPr>
          <a:xfrm>
            <a:off x="4037104" y="2697458"/>
            <a:ext cx="1308371" cy="424732"/>
          </a:xfrm>
          <a:prstGeom prst="rect">
            <a:avLst/>
          </a:prstGeom>
          <a:solidFill>
            <a:schemeClr val="bg1"/>
          </a:solidFill>
        </p:spPr>
        <p:txBody>
          <a:bodyPr wrap="none">
            <a:spAutoFit/>
          </a:bodyPr>
          <a:lstStyle/>
          <a:p>
            <a:pPr algn="l"/>
            <a:r>
              <a:rPr lang="de-DE" sz="1200" b="1">
                <a:latin typeface="+mn-lt"/>
              </a:rPr>
              <a:t>Jährliches Budget</a:t>
            </a:r>
          </a:p>
          <a:p>
            <a:pPr algn="l"/>
            <a:r>
              <a:rPr lang="de-DE" sz="1200">
                <a:latin typeface="+mn-lt"/>
              </a:rPr>
              <a:t>rund 11 Mio. Euro</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E35FA15B-581D-EA00-267F-2580D84DE5CF}"/>
              </a:ext>
            </a:extLst>
          </p:cNvPr>
          <p:cNvSpPr>
            <a:spLocks noGrp="1"/>
          </p:cNvSpPr>
          <p:nvPr>
            <p:ph type="ctrTitle" sz="quarter"/>
          </p:nvPr>
        </p:nvSpPr>
        <p:spPr>
          <a:xfrm>
            <a:off x="763494" y="292170"/>
            <a:ext cx="7617011" cy="549748"/>
          </a:xfrm>
        </p:spPr>
        <p:txBody>
          <a:bodyPr/>
          <a:lstStyle/>
          <a:p>
            <a:r>
              <a:rPr lang="de-DE" sz="3200"/>
              <a:t>Der Weg zu unseren Projekten: </a:t>
            </a:r>
          </a:p>
        </p:txBody>
      </p:sp>
      <p:sp>
        <p:nvSpPr>
          <p:cNvPr id="10" name="Textfeld 9">
            <a:extLst>
              <a:ext uri="{FF2B5EF4-FFF2-40B4-BE49-F238E27FC236}">
                <a16:creationId xmlns:a16="http://schemas.microsoft.com/office/drawing/2014/main" id="{C081CA41-B3AD-0AB9-C35A-8D0D1082ACE2}"/>
              </a:ext>
            </a:extLst>
          </p:cNvPr>
          <p:cNvSpPr txBox="1"/>
          <p:nvPr/>
        </p:nvSpPr>
        <p:spPr>
          <a:xfrm>
            <a:off x="575556" y="1038660"/>
            <a:ext cx="1517195" cy="286232"/>
          </a:xfrm>
          <a:prstGeom prst="rect">
            <a:avLst/>
          </a:prstGeom>
          <a:solidFill>
            <a:schemeClr val="accent6"/>
          </a:solidFill>
        </p:spPr>
        <p:txBody>
          <a:bodyPr wrap="square" rtlCol="0">
            <a:spAutoFit/>
          </a:bodyPr>
          <a:lstStyle/>
          <a:p>
            <a:r>
              <a:rPr lang="de-DE" sz="1400" b="1" err="1">
                <a:solidFill>
                  <a:schemeClr val="bg1"/>
                </a:solidFill>
                <a:latin typeface="+mn-lt"/>
              </a:rPr>
              <a:t>DiKoLAN</a:t>
            </a:r>
            <a:r>
              <a:rPr lang="de-DE" sz="1400" b="1">
                <a:solidFill>
                  <a:schemeClr val="bg1"/>
                </a:solidFill>
                <a:latin typeface="+mn-lt"/>
              </a:rPr>
              <a:t> KI</a:t>
            </a:r>
          </a:p>
        </p:txBody>
      </p:sp>
      <p:sp>
        <p:nvSpPr>
          <p:cNvPr id="15" name="Textfeld 14">
            <a:extLst>
              <a:ext uri="{FF2B5EF4-FFF2-40B4-BE49-F238E27FC236}">
                <a16:creationId xmlns:a16="http://schemas.microsoft.com/office/drawing/2014/main" id="{C13A380E-255B-EB28-153F-540869D5E5FE}"/>
              </a:ext>
            </a:extLst>
          </p:cNvPr>
          <p:cNvSpPr txBox="1"/>
          <p:nvPr/>
        </p:nvSpPr>
        <p:spPr>
          <a:xfrm>
            <a:off x="2610683" y="1019461"/>
            <a:ext cx="1603777" cy="286232"/>
          </a:xfrm>
          <a:prstGeom prst="rect">
            <a:avLst/>
          </a:prstGeom>
          <a:solidFill>
            <a:schemeClr val="accent6"/>
          </a:solidFill>
        </p:spPr>
        <p:txBody>
          <a:bodyPr wrap="square" rtlCol="0">
            <a:spAutoFit/>
          </a:bodyPr>
          <a:lstStyle/>
          <a:p>
            <a:r>
              <a:rPr lang="de-DE" sz="1400" b="1" err="1">
                <a:solidFill>
                  <a:schemeClr val="bg1"/>
                </a:solidFill>
                <a:latin typeface="+mn-lt"/>
              </a:rPr>
              <a:t>Qapito</a:t>
            </a:r>
            <a:r>
              <a:rPr lang="de-DE" sz="1400" b="1">
                <a:solidFill>
                  <a:schemeClr val="bg1"/>
                </a:solidFill>
                <a:latin typeface="+mn-lt"/>
              </a:rPr>
              <a:t>!</a:t>
            </a:r>
          </a:p>
        </p:txBody>
      </p:sp>
      <p:pic>
        <p:nvPicPr>
          <p:cNvPr id="17" name="Grafik 16" descr="Ein Bild, das Screenshot, Grafiken, Design enthält.&#10;&#10;Automatisch generierte Beschreibung">
            <a:extLst>
              <a:ext uri="{FF2B5EF4-FFF2-40B4-BE49-F238E27FC236}">
                <a16:creationId xmlns:a16="http://schemas.microsoft.com/office/drawing/2014/main" id="{B6900E56-C618-4B20-C697-B2E1EF6DFFF5}"/>
              </a:ext>
            </a:extLst>
          </p:cNvPr>
          <p:cNvPicPr>
            <a:picLocks noChangeAspect="1"/>
          </p:cNvPicPr>
          <p:nvPr/>
        </p:nvPicPr>
        <p:blipFill>
          <a:blip r:embed="rId2"/>
          <a:stretch>
            <a:fillRect/>
          </a:stretch>
        </p:blipFill>
        <p:spPr>
          <a:xfrm>
            <a:off x="2692846" y="1454776"/>
            <a:ext cx="1439452" cy="1439452"/>
          </a:xfrm>
          <a:prstGeom prst="rect">
            <a:avLst/>
          </a:prstGeom>
        </p:spPr>
      </p:pic>
      <p:sp>
        <p:nvSpPr>
          <p:cNvPr id="4" name="Textfeld 3">
            <a:extLst>
              <a:ext uri="{FF2B5EF4-FFF2-40B4-BE49-F238E27FC236}">
                <a16:creationId xmlns:a16="http://schemas.microsoft.com/office/drawing/2014/main" id="{A58AD586-4875-7F33-2893-FFEA3CA7675A}"/>
              </a:ext>
            </a:extLst>
          </p:cNvPr>
          <p:cNvSpPr txBox="1"/>
          <p:nvPr/>
        </p:nvSpPr>
        <p:spPr>
          <a:xfrm>
            <a:off x="5056417" y="1008412"/>
            <a:ext cx="1460638" cy="286232"/>
          </a:xfrm>
          <a:prstGeom prst="rect">
            <a:avLst/>
          </a:prstGeom>
          <a:solidFill>
            <a:schemeClr val="accent6"/>
          </a:solidFill>
        </p:spPr>
        <p:txBody>
          <a:bodyPr wrap="square" rtlCol="0">
            <a:spAutoFit/>
          </a:bodyPr>
          <a:lstStyle/>
          <a:p>
            <a:r>
              <a:rPr lang="de-DE" sz="1400" b="1">
                <a:solidFill>
                  <a:schemeClr val="bg1"/>
                </a:solidFill>
                <a:latin typeface="+mn-lt"/>
              </a:rPr>
              <a:t>Data Science </a:t>
            </a:r>
          </a:p>
        </p:txBody>
      </p:sp>
      <p:pic>
        <p:nvPicPr>
          <p:cNvPr id="1026" name="Picture 2" descr="QR-Code-Bild">
            <a:extLst>
              <a:ext uri="{FF2B5EF4-FFF2-40B4-BE49-F238E27FC236}">
                <a16:creationId xmlns:a16="http://schemas.microsoft.com/office/drawing/2014/main" id="{2EBB9C59-561D-A068-1668-33B91041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966" y="1454776"/>
            <a:ext cx="1433089" cy="143308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77FA2E93-1458-2780-B0F5-3B550D886002}"/>
              </a:ext>
            </a:extLst>
          </p:cNvPr>
          <p:cNvSpPr txBox="1"/>
          <p:nvPr/>
        </p:nvSpPr>
        <p:spPr>
          <a:xfrm>
            <a:off x="7125891" y="1024255"/>
            <a:ext cx="1460638" cy="286232"/>
          </a:xfrm>
          <a:prstGeom prst="rect">
            <a:avLst/>
          </a:prstGeom>
          <a:solidFill>
            <a:schemeClr val="accent6"/>
          </a:solidFill>
        </p:spPr>
        <p:txBody>
          <a:bodyPr wrap="square" rtlCol="0">
            <a:spAutoFit/>
          </a:bodyPr>
          <a:lstStyle/>
          <a:p>
            <a:r>
              <a:rPr lang="de-DE" sz="1400" b="1">
                <a:solidFill>
                  <a:schemeClr val="bg1"/>
                </a:solidFill>
                <a:latin typeface="+mn-lt"/>
              </a:rPr>
              <a:t>DARIUS</a:t>
            </a:r>
          </a:p>
        </p:txBody>
      </p:sp>
      <p:pic>
        <p:nvPicPr>
          <p:cNvPr id="1028" name="Picture 4" descr="QR-Code-Bild">
            <a:extLst>
              <a:ext uri="{FF2B5EF4-FFF2-40B4-BE49-F238E27FC236}">
                <a16:creationId xmlns:a16="http://schemas.microsoft.com/office/drawing/2014/main" id="{AD0D59F1-0320-AD96-AABD-F742454FC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5891" y="1454776"/>
            <a:ext cx="1454082" cy="1454082"/>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Ein Bild, das Muster, Grafiken, Pixel, Design enthält.&#10;&#10;KI-generierte Inhalte können fehlerhaft sein.">
            <a:extLst>
              <a:ext uri="{FF2B5EF4-FFF2-40B4-BE49-F238E27FC236}">
                <a16:creationId xmlns:a16="http://schemas.microsoft.com/office/drawing/2014/main" id="{B62FE88F-5975-2081-CC7B-6645DA93B9A7}"/>
              </a:ext>
            </a:extLst>
          </p:cNvPr>
          <p:cNvPicPr>
            <a:picLocks noChangeAspect="1"/>
          </p:cNvPicPr>
          <p:nvPr/>
        </p:nvPicPr>
        <p:blipFill>
          <a:blip r:embed="rId5"/>
          <a:stretch>
            <a:fillRect/>
          </a:stretch>
        </p:blipFill>
        <p:spPr>
          <a:xfrm>
            <a:off x="575556" y="1407716"/>
            <a:ext cx="1548201" cy="1548201"/>
          </a:xfrm>
          <a:prstGeom prst="rect">
            <a:avLst/>
          </a:prstGeom>
        </p:spPr>
      </p:pic>
      <p:sp>
        <p:nvSpPr>
          <p:cNvPr id="3" name="Textfeld 2">
            <a:extLst>
              <a:ext uri="{FF2B5EF4-FFF2-40B4-BE49-F238E27FC236}">
                <a16:creationId xmlns:a16="http://schemas.microsoft.com/office/drawing/2014/main" id="{676B79A7-DE8C-1CBF-31A1-7325090272E8}"/>
              </a:ext>
            </a:extLst>
          </p:cNvPr>
          <p:cNvSpPr txBox="1"/>
          <p:nvPr/>
        </p:nvSpPr>
        <p:spPr>
          <a:xfrm>
            <a:off x="3813401" y="3043311"/>
            <a:ext cx="1517195" cy="286232"/>
          </a:xfrm>
          <a:prstGeom prst="rect">
            <a:avLst/>
          </a:prstGeom>
          <a:solidFill>
            <a:schemeClr val="accent6"/>
          </a:solidFill>
        </p:spPr>
        <p:txBody>
          <a:bodyPr wrap="square" rtlCol="0">
            <a:spAutoFit/>
          </a:bodyPr>
          <a:lstStyle/>
          <a:p>
            <a:r>
              <a:rPr lang="de-DE" sz="1400" b="1">
                <a:solidFill>
                  <a:schemeClr val="bg1"/>
                </a:solidFill>
                <a:latin typeface="+mn-lt"/>
              </a:rPr>
              <a:t>Studien</a:t>
            </a:r>
          </a:p>
        </p:txBody>
      </p:sp>
      <p:pic>
        <p:nvPicPr>
          <p:cNvPr id="5" name="Picture 2" descr="QR-Code-Bild">
            <a:extLst>
              <a:ext uri="{FF2B5EF4-FFF2-40B4-BE49-F238E27FC236}">
                <a16:creationId xmlns:a16="http://schemas.microsoft.com/office/drawing/2014/main" id="{BEDE6008-3FC3-798B-D36A-FC98065A6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401" y="3444509"/>
            <a:ext cx="1622652" cy="162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7684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EF4134B-702D-4209-800F-CE3CBB7FA58B}"/>
              </a:ext>
            </a:extLst>
          </p:cNvPr>
          <p:cNvSpPr>
            <a:spLocks noGrp="1"/>
          </p:cNvSpPr>
          <p:nvPr>
            <p:ph type="ctrTitle" sz="quarter"/>
          </p:nvPr>
        </p:nvSpPr>
        <p:spPr>
          <a:xfrm>
            <a:off x="870460" y="1599642"/>
            <a:ext cx="6584202" cy="1548867"/>
          </a:xfrm>
        </p:spPr>
        <p:txBody>
          <a:bodyPr/>
          <a:lstStyle/>
          <a:p>
            <a:r>
              <a:rPr lang="de-DE"/>
              <a:t>Was </a:t>
            </a:r>
            <a:r>
              <a:rPr lang="de-DE" err="1"/>
              <a:t>sagT</a:t>
            </a:r>
            <a:r>
              <a:rPr lang="de-DE"/>
              <a:t> die </a:t>
            </a:r>
            <a:br>
              <a:rPr lang="de-DE"/>
            </a:br>
            <a:r>
              <a:rPr lang="de-DE"/>
              <a:t>Wissenschaft?</a:t>
            </a:r>
          </a:p>
        </p:txBody>
      </p:sp>
      <p:sp>
        <p:nvSpPr>
          <p:cNvPr id="5" name="Untertitel 4">
            <a:extLst>
              <a:ext uri="{FF2B5EF4-FFF2-40B4-BE49-F238E27FC236}">
                <a16:creationId xmlns:a16="http://schemas.microsoft.com/office/drawing/2014/main" id="{B22EBEC4-6FC9-2F62-8014-56CEDB37008C}"/>
              </a:ext>
            </a:extLst>
          </p:cNvPr>
          <p:cNvSpPr>
            <a:spLocks noGrp="1"/>
          </p:cNvSpPr>
          <p:nvPr>
            <p:ph type="subTitle" sz="quarter" idx="1"/>
          </p:nvPr>
        </p:nvSpPr>
        <p:spPr>
          <a:xfrm>
            <a:off x="870931" y="929725"/>
            <a:ext cx="4247823" cy="499157"/>
          </a:xfrm>
        </p:spPr>
        <p:txBody>
          <a:bodyPr/>
          <a:lstStyle/>
          <a:p>
            <a:r>
              <a:rPr lang="de-DE" sz="2800"/>
              <a:t>Studien &amp; Umfragen</a:t>
            </a:r>
          </a:p>
        </p:txBody>
      </p:sp>
    </p:spTree>
    <p:extLst>
      <p:ext uri="{BB962C8B-B14F-4D97-AF65-F5344CB8AC3E}">
        <p14:creationId xmlns:p14="http://schemas.microsoft.com/office/powerpoint/2010/main" val="38208817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37D15-0099-E56D-B882-C8B3C74EA748}"/>
              </a:ext>
            </a:extLst>
          </p:cNvPr>
          <p:cNvSpPr>
            <a:spLocks noGrp="1"/>
          </p:cNvSpPr>
          <p:nvPr>
            <p:ph type="title"/>
          </p:nvPr>
        </p:nvSpPr>
        <p:spPr/>
        <p:txBody>
          <a:bodyPr/>
          <a:lstStyle/>
          <a:p>
            <a:r>
              <a:rPr lang="de-DE">
                <a:latin typeface="Arial"/>
                <a:cs typeface="Arial"/>
              </a:rPr>
              <a:t>Wie nehmen wir alle mit?</a:t>
            </a:r>
            <a:endParaRPr lang="de-DE"/>
          </a:p>
        </p:txBody>
      </p:sp>
      <p:sp>
        <p:nvSpPr>
          <p:cNvPr id="3" name="Inhaltsplatzhalter 2">
            <a:extLst>
              <a:ext uri="{FF2B5EF4-FFF2-40B4-BE49-F238E27FC236}">
                <a16:creationId xmlns:a16="http://schemas.microsoft.com/office/drawing/2014/main" id="{DB3920B7-1FEA-CA55-7F1E-3482726207AA}"/>
              </a:ext>
            </a:extLst>
          </p:cNvPr>
          <p:cNvSpPr>
            <a:spLocks noGrp="1"/>
          </p:cNvSpPr>
          <p:nvPr>
            <p:ph idx="1"/>
          </p:nvPr>
        </p:nvSpPr>
        <p:spPr>
          <a:xfrm>
            <a:off x="749122" y="1360174"/>
            <a:ext cx="6997536" cy="3702049"/>
          </a:xfrm>
        </p:spPr>
        <p:txBody>
          <a:bodyPr/>
          <a:lstStyle/>
          <a:p>
            <a:pPr lvl="1">
              <a:lnSpc>
                <a:spcPct val="150000"/>
              </a:lnSpc>
              <a:buFont typeface="Wingdings" panose="05000000000000000000" pitchFamily="2" charset="2"/>
              <a:buChar char="§"/>
            </a:pPr>
            <a:r>
              <a:rPr lang="de-DE" sz="1600" dirty="0">
                <a:latin typeface="Arial"/>
                <a:cs typeface="Arial"/>
              </a:rPr>
              <a:t>Es braucht ein gemeinsames, bundesweites Zielbild von Bildung in der Kultur der Digitalität, mit besonderem Blick auf KI</a:t>
            </a:r>
          </a:p>
          <a:p>
            <a:pPr lvl="1">
              <a:lnSpc>
                <a:spcPct val="150000"/>
              </a:lnSpc>
              <a:buFont typeface="Wingdings" panose="05000000000000000000" pitchFamily="2" charset="2"/>
              <a:buChar char="§"/>
            </a:pPr>
            <a:r>
              <a:rPr lang="de-DE" sz="1600" dirty="0"/>
              <a:t>Es sind Kompetenzen bei Lehrpersonen, als auch bei Lernenden aufzubauen</a:t>
            </a:r>
          </a:p>
          <a:p>
            <a:pPr lvl="1">
              <a:lnSpc>
                <a:spcPct val="150000"/>
              </a:lnSpc>
              <a:buFont typeface="Wingdings" panose="05000000000000000000" pitchFamily="2" charset="2"/>
              <a:buChar char="§"/>
            </a:pPr>
            <a:r>
              <a:rPr lang="de-DE" sz="1600" dirty="0"/>
              <a:t>Feste Verankerung des Themas „Lernen in der Digitalität/KI“ in der Lehrkräftebildung in allen drei Phasen </a:t>
            </a:r>
          </a:p>
          <a:p>
            <a:pPr lvl="1">
              <a:lnSpc>
                <a:spcPct val="150000"/>
              </a:lnSpc>
              <a:buFont typeface="Wingdings" panose="05000000000000000000" pitchFamily="2" charset="2"/>
              <a:buChar char="§"/>
            </a:pPr>
            <a:r>
              <a:rPr lang="de-DE" sz="1600" dirty="0">
                <a:latin typeface="Arial"/>
                <a:cs typeface="Arial"/>
              </a:rPr>
              <a:t>Kooperation statt Konkurrenz</a:t>
            </a:r>
            <a:endParaRPr lang="de-DE" sz="1600" dirty="0"/>
          </a:p>
          <a:p>
            <a:pPr lvl="1">
              <a:lnSpc>
                <a:spcPct val="150000"/>
              </a:lnSpc>
              <a:buFont typeface="Wingdings" panose="05000000000000000000" pitchFamily="2" charset="2"/>
              <a:buChar char="§"/>
            </a:pPr>
            <a:r>
              <a:rPr lang="de-DE" sz="1600" dirty="0">
                <a:latin typeface="Arial"/>
                <a:cs typeface="Arial"/>
              </a:rPr>
              <a:t>Neue Arten der Zusammenarbeit – auf allen Ebenen (auch unter Stiftungen)</a:t>
            </a:r>
            <a:endParaRPr lang="de-DE" sz="1600" dirty="0"/>
          </a:p>
          <a:p>
            <a:pPr lvl="1">
              <a:lnSpc>
                <a:spcPct val="150000"/>
              </a:lnSpc>
              <a:buFont typeface="Wingdings" panose="05000000000000000000" pitchFamily="2" charset="2"/>
              <a:buChar char="§"/>
            </a:pPr>
            <a:r>
              <a:rPr lang="de-DE" sz="1600" dirty="0">
                <a:latin typeface="Arial"/>
                <a:cs typeface="Arial"/>
              </a:rPr>
              <a:t>Neue Wege gehen – Experimentierräume schaffen</a:t>
            </a:r>
          </a:p>
          <a:p>
            <a:pPr lvl="1">
              <a:lnSpc>
                <a:spcPct val="150000"/>
              </a:lnSpc>
              <a:buFont typeface="Wingdings" panose="05000000000000000000" pitchFamily="2" charset="2"/>
              <a:buChar char="§"/>
            </a:pPr>
            <a:endParaRPr lang="de-DE" sz="1600" dirty="0">
              <a:latin typeface="Arial"/>
              <a:cs typeface="Arial"/>
            </a:endParaRPr>
          </a:p>
        </p:txBody>
      </p:sp>
    </p:spTree>
    <p:extLst>
      <p:ext uri="{BB962C8B-B14F-4D97-AF65-F5344CB8AC3E}">
        <p14:creationId xmlns:p14="http://schemas.microsoft.com/office/powerpoint/2010/main" val="13424442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Bildplatzhalter 7" descr="Ein Bild, das Mobiliar, Tisch, Kleidung, Kunst enthält.&#10;&#10;Beschreibung automatisch generiert.">
            <a:extLst>
              <a:ext uri="{FF2B5EF4-FFF2-40B4-BE49-F238E27FC236}">
                <a16:creationId xmlns:a16="http://schemas.microsoft.com/office/drawing/2014/main" id="{F1FD2267-0D5E-68A1-32B0-92A027F81895}"/>
              </a:ext>
            </a:extLst>
          </p:cNvPr>
          <p:cNvPicPr>
            <a:picLocks noGrp="1" noChangeAspect="1"/>
          </p:cNvPicPr>
          <p:nvPr>
            <p:ph type="pic" sz="quarter" idx="11"/>
          </p:nvPr>
        </p:nvPicPr>
        <p:blipFill>
          <a:blip r:embed="rId3"/>
          <a:srcRect t="5077" r="1" b="1"/>
          <a:stretch/>
        </p:blipFill>
        <p:spPr>
          <a:xfrm>
            <a:off x="0" y="171450"/>
            <a:ext cx="9150350" cy="4972050"/>
          </a:xfrm>
          <a:prstGeom prst="rect">
            <a:avLst/>
          </a:prstGeom>
          <a:noFill/>
        </p:spPr>
      </p:pic>
      <p:sp>
        <p:nvSpPr>
          <p:cNvPr id="15" name="Subtitle 3">
            <a:extLst>
              <a:ext uri="{FF2B5EF4-FFF2-40B4-BE49-F238E27FC236}">
                <a16:creationId xmlns:a16="http://schemas.microsoft.com/office/drawing/2014/main" id="{30ABBA2D-A6DA-F442-8161-3996DDEEE6FC}"/>
              </a:ext>
            </a:extLst>
          </p:cNvPr>
          <p:cNvSpPr>
            <a:spLocks noGrp="1"/>
          </p:cNvSpPr>
          <p:nvPr>
            <p:ph type="subTitle" sz="quarter" idx="1"/>
          </p:nvPr>
        </p:nvSpPr>
        <p:spPr>
          <a:xfrm>
            <a:off x="458454" y="1549008"/>
            <a:ext cx="3541702" cy="490116"/>
          </a:xfrm>
        </p:spPr>
        <p:txBody>
          <a:bodyPr/>
          <a:lstStyle/>
          <a:p>
            <a:r>
              <a:rPr lang="de-DE" sz="2800" b="1" kern="0">
                <a:solidFill>
                  <a:srgbClr val="E20074"/>
                </a:solidFill>
                <a:latin typeface="Arial"/>
                <a:cs typeface="Arial"/>
              </a:rPr>
              <a:t>KI in der schule</a:t>
            </a:r>
            <a:endParaRPr lang="de-DE" sz="2800" b="1" kern="0">
              <a:latin typeface="Arial"/>
              <a:cs typeface="Arial"/>
            </a:endParaRPr>
          </a:p>
        </p:txBody>
      </p:sp>
      <p:sp>
        <p:nvSpPr>
          <p:cNvPr id="17" name="Text Placeholder 4">
            <a:extLst>
              <a:ext uri="{FF2B5EF4-FFF2-40B4-BE49-F238E27FC236}">
                <a16:creationId xmlns:a16="http://schemas.microsoft.com/office/drawing/2014/main" id="{0B04365A-1462-754D-6AB4-A1C1FE9293A7}"/>
              </a:ext>
            </a:extLst>
          </p:cNvPr>
          <p:cNvSpPr>
            <a:spLocks noGrp="1"/>
          </p:cNvSpPr>
          <p:nvPr>
            <p:ph type="body" sz="quarter" idx="10"/>
          </p:nvPr>
        </p:nvSpPr>
        <p:spPr>
          <a:xfrm>
            <a:off x="6749150" y="4335456"/>
            <a:ext cx="2401200" cy="813600"/>
          </a:xfrm>
        </p:spPr>
        <p:txBody>
          <a:bodyPr/>
          <a:lstStyle/>
          <a:p>
            <a:endParaRPr lang="en-US"/>
          </a:p>
        </p:txBody>
      </p:sp>
      <p:sp>
        <p:nvSpPr>
          <p:cNvPr id="9" name="Textfeld 8">
            <a:extLst>
              <a:ext uri="{FF2B5EF4-FFF2-40B4-BE49-F238E27FC236}">
                <a16:creationId xmlns:a16="http://schemas.microsoft.com/office/drawing/2014/main" id="{0A4913AF-4B93-18E6-C0CB-A2B27A4EC3ED}"/>
              </a:ext>
            </a:extLst>
          </p:cNvPr>
          <p:cNvSpPr txBox="1"/>
          <p:nvPr/>
        </p:nvSpPr>
        <p:spPr>
          <a:xfrm>
            <a:off x="-8312" y="4912668"/>
            <a:ext cx="4580312" cy="230832"/>
          </a:xfrm>
          <a:prstGeom prst="rect">
            <a:avLst/>
          </a:prstGeom>
          <a:noFill/>
        </p:spPr>
        <p:txBody>
          <a:bodyPr wrap="square" lIns="91440" tIns="45720" rIns="91440" bIns="45720" anchor="t">
            <a:spAutoFit/>
          </a:bodyPr>
          <a:lstStyle/>
          <a:p>
            <a:pPr algn="l"/>
            <a:r>
              <a:rPr lang="en-US" sz="1000" b="0" i="0">
                <a:solidFill>
                  <a:schemeClr val="bg1"/>
                </a:solidFill>
                <a:effectLst/>
                <a:latin typeface="Arial"/>
                <a:cs typeface="Arial"/>
              </a:rPr>
              <a:t>#KIgeneriert</a:t>
            </a:r>
            <a:endParaRPr lang="de-DE" sz="1000">
              <a:solidFill>
                <a:schemeClr val="bg1"/>
              </a:solidFill>
              <a:latin typeface="Arial"/>
              <a:cs typeface="Arial"/>
            </a:endParaRPr>
          </a:p>
        </p:txBody>
      </p:sp>
    </p:spTree>
    <p:extLst>
      <p:ext uri="{BB962C8B-B14F-4D97-AF65-F5344CB8AC3E}">
        <p14:creationId xmlns:p14="http://schemas.microsoft.com/office/powerpoint/2010/main" val="233256258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37D15-0099-E56D-B882-C8B3C74EA748}"/>
              </a:ext>
            </a:extLst>
          </p:cNvPr>
          <p:cNvSpPr>
            <a:spLocks noGrp="1"/>
          </p:cNvSpPr>
          <p:nvPr>
            <p:ph type="title"/>
          </p:nvPr>
        </p:nvSpPr>
        <p:spPr/>
        <p:txBody>
          <a:bodyPr/>
          <a:lstStyle/>
          <a:p>
            <a:r>
              <a:rPr lang="de-DE"/>
              <a:t>KI IN DER SCHULE – WAS?</a:t>
            </a:r>
          </a:p>
        </p:txBody>
      </p:sp>
      <p:sp>
        <p:nvSpPr>
          <p:cNvPr id="3" name="Inhaltsplatzhalter 2">
            <a:extLst>
              <a:ext uri="{FF2B5EF4-FFF2-40B4-BE49-F238E27FC236}">
                <a16:creationId xmlns:a16="http://schemas.microsoft.com/office/drawing/2014/main" id="{DB3920B7-1FEA-CA55-7F1E-3482726207AA}"/>
              </a:ext>
            </a:extLst>
          </p:cNvPr>
          <p:cNvSpPr>
            <a:spLocks noGrp="1"/>
          </p:cNvSpPr>
          <p:nvPr>
            <p:ph idx="1"/>
          </p:nvPr>
        </p:nvSpPr>
        <p:spPr>
          <a:xfrm>
            <a:off x="826546" y="1185534"/>
            <a:ext cx="6624638" cy="3702049"/>
          </a:xfrm>
        </p:spPr>
        <p:txBody>
          <a:bodyPr/>
          <a:lstStyle/>
          <a:p>
            <a:endParaRPr lang="de-DE" sz="1600">
              <a:latin typeface="Arial"/>
              <a:cs typeface="Arial"/>
            </a:endParaRPr>
          </a:p>
          <a:p>
            <a:pPr lvl="1"/>
            <a:r>
              <a:rPr lang="de-DE" sz="1600">
                <a:latin typeface="Arial"/>
                <a:cs typeface="Arial"/>
              </a:rPr>
              <a:t>braucht ein gemeinsames, bundesweites Zielbild von Bildung in der Kultur der Digitalität </a:t>
            </a:r>
          </a:p>
          <a:p>
            <a:endParaRPr lang="de-DE" sz="1600">
              <a:latin typeface="Arial"/>
              <a:cs typeface="Arial"/>
            </a:endParaRPr>
          </a:p>
          <a:p>
            <a:pPr lvl="1"/>
            <a:r>
              <a:rPr lang="de-DE" sz="1600">
                <a:latin typeface="Arial"/>
                <a:cs typeface="Arial"/>
              </a:rPr>
              <a:t>wird nicht mehr verschwinden - Lösungen für den schulischen Alltag müssen gefunden werden</a:t>
            </a:r>
            <a:endParaRPr lang="de-DE" sz="1600"/>
          </a:p>
          <a:p>
            <a:pPr lvl="1"/>
            <a:endParaRPr lang="de-DE" sz="1600">
              <a:latin typeface="Arial"/>
              <a:cs typeface="Arial"/>
            </a:endParaRPr>
          </a:p>
          <a:p>
            <a:pPr lvl="1"/>
            <a:r>
              <a:rPr lang="de-DE" sz="1600">
                <a:latin typeface="Arial"/>
                <a:cs typeface="Arial"/>
              </a:rPr>
              <a:t>wird die Prüfungskultur zu verändern (das Saarland plant künftig einen großen Leistungsnachweis“ (GLN) unter anderem durch eine „Medien- und materialgestützte Arbeit“ )</a:t>
            </a:r>
          </a:p>
          <a:p>
            <a:pPr lvl="1"/>
            <a:endParaRPr lang="de-DE" sz="1600"/>
          </a:p>
          <a:p>
            <a:pPr lvl="1"/>
            <a:r>
              <a:rPr lang="de-DE" sz="1600">
                <a:latin typeface="Arial"/>
                <a:cs typeface="Arial"/>
              </a:rPr>
              <a:t>kann Chancen auf adaptives Lernen und individuellen Lernerfolg bieten</a:t>
            </a:r>
            <a:endParaRPr lang="de-DE" sz="1600"/>
          </a:p>
          <a:p>
            <a:endParaRPr lang="de-DE" sz="1600"/>
          </a:p>
          <a:p>
            <a:endParaRPr lang="de-DE" sz="1600">
              <a:latin typeface="Arial"/>
              <a:cs typeface="Arial"/>
            </a:endParaRPr>
          </a:p>
        </p:txBody>
      </p:sp>
    </p:spTree>
    <p:extLst>
      <p:ext uri="{BB962C8B-B14F-4D97-AF65-F5344CB8AC3E}">
        <p14:creationId xmlns:p14="http://schemas.microsoft.com/office/powerpoint/2010/main" val="3908986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37D15-0099-E56D-B882-C8B3C74EA748}"/>
              </a:ext>
            </a:extLst>
          </p:cNvPr>
          <p:cNvSpPr>
            <a:spLocks noGrp="1"/>
          </p:cNvSpPr>
          <p:nvPr>
            <p:ph type="title"/>
          </p:nvPr>
        </p:nvSpPr>
        <p:spPr/>
        <p:txBody>
          <a:bodyPr/>
          <a:lstStyle/>
          <a:p>
            <a:r>
              <a:rPr lang="de-DE"/>
              <a:t>KI IN DER SCHULE - WIE?</a:t>
            </a:r>
          </a:p>
        </p:txBody>
      </p:sp>
      <p:sp>
        <p:nvSpPr>
          <p:cNvPr id="3" name="Inhaltsplatzhalter 2">
            <a:extLst>
              <a:ext uri="{FF2B5EF4-FFF2-40B4-BE49-F238E27FC236}">
                <a16:creationId xmlns:a16="http://schemas.microsoft.com/office/drawing/2014/main" id="{DB3920B7-1FEA-CA55-7F1E-3482726207AA}"/>
              </a:ext>
            </a:extLst>
          </p:cNvPr>
          <p:cNvSpPr>
            <a:spLocks noGrp="1"/>
          </p:cNvSpPr>
          <p:nvPr>
            <p:ph idx="1"/>
          </p:nvPr>
        </p:nvSpPr>
        <p:spPr>
          <a:xfrm>
            <a:off x="863600" y="1179059"/>
            <a:ext cx="6624638" cy="3702049"/>
          </a:xfrm>
        </p:spPr>
        <p:txBody>
          <a:bodyPr/>
          <a:lstStyle/>
          <a:p>
            <a:endParaRPr lang="de-DE" sz="1600"/>
          </a:p>
          <a:p>
            <a:pPr lvl="1"/>
            <a:r>
              <a:rPr lang="de-DE" sz="1600">
                <a:latin typeface="Arial"/>
                <a:cs typeface="Arial"/>
              </a:rPr>
              <a:t>sollte in multiprofessionellen Teams angegangen werden</a:t>
            </a:r>
            <a:endParaRPr lang="de-DE" sz="1600"/>
          </a:p>
          <a:p>
            <a:pPr lvl="1"/>
            <a:endParaRPr lang="de-DE" sz="1600">
              <a:latin typeface="Arial"/>
              <a:cs typeface="Arial"/>
            </a:endParaRPr>
          </a:p>
          <a:p>
            <a:pPr lvl="1"/>
            <a:r>
              <a:rPr lang="de-DE" sz="1600">
                <a:latin typeface="Arial"/>
                <a:cs typeface="Arial"/>
              </a:rPr>
              <a:t>braucht ein besseres Zusammenspiel von Wissenschaft und Bildungspraxis -  keine didaktischen Elfenbeintürme an Hochschulen, sondern enge Lehr-Lernforschung, Praxis, FD und KI-Anwendung zur Formulierung curricularer und individueller Ziele</a:t>
            </a:r>
          </a:p>
          <a:p>
            <a:pPr lvl="1"/>
            <a:endParaRPr lang="de-DE" sz="1600"/>
          </a:p>
          <a:p>
            <a:pPr lvl="1"/>
            <a:r>
              <a:rPr lang="de-DE" sz="1600">
                <a:latin typeface="Arial"/>
                <a:cs typeface="Arial"/>
              </a:rPr>
              <a:t>sollte die menschliche Letztentscheidung nicht in Frage stellen, sondern als Werkzeug dienen</a:t>
            </a:r>
            <a:endParaRPr lang="de-DE" sz="1600"/>
          </a:p>
          <a:p>
            <a:pPr lvl="1"/>
            <a:endParaRPr lang="de-DE" sz="1600"/>
          </a:p>
          <a:p>
            <a:pPr lvl="1"/>
            <a:r>
              <a:rPr lang="de-DE" sz="1600">
                <a:latin typeface="Arial"/>
                <a:cs typeface="Arial"/>
              </a:rPr>
              <a:t>sollte möglich als Open Source Anwendung zur Verfügung stehen</a:t>
            </a:r>
            <a:endParaRPr lang="de-DE" sz="1600"/>
          </a:p>
          <a:p>
            <a:pPr lvl="1"/>
            <a:endParaRPr lang="de-DE" sz="1600"/>
          </a:p>
          <a:p>
            <a:pPr lvl="1"/>
            <a:r>
              <a:rPr lang="de-DE" sz="1600">
                <a:latin typeface="Arial"/>
                <a:cs typeface="Arial"/>
              </a:rPr>
              <a:t>braucht klare Regeln und Verbindlichkeit für Anwendung und Datenschutz (16 Datenschutzbeauftragte + Bundesdatenschutzbeauftragter = Einigkeit)</a:t>
            </a:r>
            <a:endParaRPr lang="de-DE" sz="1600"/>
          </a:p>
          <a:p>
            <a:endParaRPr lang="de-DE" sz="1600">
              <a:latin typeface="Arial"/>
              <a:cs typeface="Arial"/>
            </a:endParaRPr>
          </a:p>
        </p:txBody>
      </p:sp>
      <p:pic>
        <p:nvPicPr>
          <p:cNvPr id="6" name="Grafik 5" descr="KI ChatGPT AI">
            <a:extLst>
              <a:ext uri="{FF2B5EF4-FFF2-40B4-BE49-F238E27FC236}">
                <a16:creationId xmlns:a16="http://schemas.microsoft.com/office/drawing/2014/main" id="{C40BC1B4-81DD-4B63-E3C3-2652B8098411}"/>
              </a:ext>
            </a:extLst>
          </p:cNvPr>
          <p:cNvPicPr>
            <a:picLocks noChangeAspect="1"/>
          </p:cNvPicPr>
          <p:nvPr/>
        </p:nvPicPr>
        <p:blipFill>
          <a:blip r:embed="rId2"/>
          <a:stretch>
            <a:fillRect/>
          </a:stretch>
        </p:blipFill>
        <p:spPr>
          <a:xfrm>
            <a:off x="6585857" y="732746"/>
            <a:ext cx="1843768" cy="1072242"/>
          </a:xfrm>
          <a:prstGeom prst="rect">
            <a:avLst/>
          </a:prstGeom>
        </p:spPr>
      </p:pic>
      <p:sp>
        <p:nvSpPr>
          <p:cNvPr id="7" name="Textfeld 6">
            <a:extLst>
              <a:ext uri="{FF2B5EF4-FFF2-40B4-BE49-F238E27FC236}">
                <a16:creationId xmlns:a16="http://schemas.microsoft.com/office/drawing/2014/main" id="{934C188A-09C7-1BAD-1863-5149E39636B9}"/>
              </a:ext>
            </a:extLst>
          </p:cNvPr>
          <p:cNvSpPr txBox="1"/>
          <p:nvPr/>
        </p:nvSpPr>
        <p:spPr>
          <a:xfrm>
            <a:off x="6895172" y="1812455"/>
            <a:ext cx="1255472" cy="21698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de-DE" sz="900">
                <a:solidFill>
                  <a:srgbClr val="8C8C8C"/>
                </a:solidFill>
                <a:latin typeface="Tele-GroteskNor"/>
              </a:rPr>
              <a:t>© </a:t>
            </a:r>
            <a:r>
              <a:rPr lang="de-DE" sz="900" err="1">
                <a:solidFill>
                  <a:srgbClr val="8C8C8C"/>
                </a:solidFill>
                <a:latin typeface="Tele-GroteskNor"/>
              </a:rPr>
              <a:t>marvinh</a:t>
            </a:r>
            <a:r>
              <a:rPr lang="de-DE" sz="900">
                <a:solidFill>
                  <a:srgbClr val="8C8C8C"/>
                </a:solidFill>
                <a:latin typeface="Tele-GroteskNor"/>
              </a:rPr>
              <a:t> / Getty Images</a:t>
            </a:r>
            <a:endParaRPr lang="de-DE"/>
          </a:p>
        </p:txBody>
      </p:sp>
    </p:spTree>
    <p:extLst>
      <p:ext uri="{BB962C8B-B14F-4D97-AF65-F5344CB8AC3E}">
        <p14:creationId xmlns:p14="http://schemas.microsoft.com/office/powerpoint/2010/main" val="5736912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37D15-0099-E56D-B882-C8B3C74EA748}"/>
              </a:ext>
            </a:extLst>
          </p:cNvPr>
          <p:cNvSpPr>
            <a:spLocks noGrp="1"/>
          </p:cNvSpPr>
          <p:nvPr>
            <p:ph type="title"/>
          </p:nvPr>
        </p:nvSpPr>
        <p:spPr/>
        <p:txBody>
          <a:bodyPr/>
          <a:lstStyle/>
          <a:p>
            <a:r>
              <a:rPr lang="de-DE"/>
              <a:t>KI IN DER SCHULE – DATEN!</a:t>
            </a:r>
          </a:p>
        </p:txBody>
      </p:sp>
      <p:sp>
        <p:nvSpPr>
          <p:cNvPr id="3" name="Inhaltsplatzhalter 2">
            <a:extLst>
              <a:ext uri="{FF2B5EF4-FFF2-40B4-BE49-F238E27FC236}">
                <a16:creationId xmlns:a16="http://schemas.microsoft.com/office/drawing/2014/main" id="{DB3920B7-1FEA-CA55-7F1E-3482726207AA}"/>
              </a:ext>
            </a:extLst>
          </p:cNvPr>
          <p:cNvSpPr>
            <a:spLocks noGrp="1"/>
          </p:cNvSpPr>
          <p:nvPr>
            <p:ph idx="1"/>
          </p:nvPr>
        </p:nvSpPr>
        <p:spPr>
          <a:xfrm>
            <a:off x="863600" y="1175321"/>
            <a:ext cx="6624638" cy="2844800"/>
          </a:xfrm>
        </p:spPr>
        <p:txBody>
          <a:bodyPr/>
          <a:lstStyle/>
          <a:p>
            <a:endParaRPr lang="de-DE" sz="1600">
              <a:latin typeface="Arial"/>
              <a:cs typeface="Arial"/>
              <a:sym typeface="Wingdings" panose="05000000000000000000" pitchFamily="2" charset="2"/>
            </a:endParaRPr>
          </a:p>
          <a:p>
            <a:r>
              <a:rPr lang="de-DE" sz="1600">
                <a:latin typeface="Arial"/>
                <a:cs typeface="Arial"/>
                <a:sym typeface="Wingdings" panose="05000000000000000000" pitchFamily="2" charset="2"/>
              </a:rPr>
              <a:t>Datenschutz vor Bildungschancen?</a:t>
            </a:r>
            <a:endParaRPr lang="de-DE" sz="1600">
              <a:latin typeface="Arial"/>
              <a:cs typeface="Arial"/>
            </a:endParaRPr>
          </a:p>
          <a:p>
            <a:endParaRPr lang="de-DE" sz="1600">
              <a:latin typeface="Arial"/>
              <a:cs typeface="Arial"/>
            </a:endParaRPr>
          </a:p>
          <a:p>
            <a:r>
              <a:rPr lang="de-DE" sz="1600">
                <a:latin typeface="Arial"/>
                <a:cs typeface="Arial"/>
              </a:rPr>
              <a:t>Wir brauchen mehr datengestützte Schul- und Unterrichtsentwicklung </a:t>
            </a:r>
            <a:endParaRPr lang="de-DE" sz="1600"/>
          </a:p>
          <a:p>
            <a:endParaRPr lang="de-DE" sz="1600">
              <a:latin typeface="Arial"/>
              <a:cs typeface="Arial"/>
            </a:endParaRPr>
          </a:p>
          <a:p>
            <a:r>
              <a:rPr lang="de-DE" sz="1600">
                <a:latin typeface="Arial"/>
                <a:cs typeface="Arial"/>
              </a:rPr>
              <a:t>Die Schulen in Kanada können individuelle Lernverläufe der </a:t>
            </a:r>
            <a:r>
              <a:rPr lang="de-DE" sz="1600" err="1">
                <a:latin typeface="Arial"/>
                <a:cs typeface="Arial"/>
              </a:rPr>
              <a:t>Schüler:innen</a:t>
            </a:r>
            <a:r>
              <a:rPr lang="de-DE" sz="1600">
                <a:latin typeface="Arial"/>
                <a:cs typeface="Arial"/>
              </a:rPr>
              <a:t> beobachten. </a:t>
            </a:r>
          </a:p>
          <a:p>
            <a:endParaRPr lang="de-DE" sz="1600">
              <a:latin typeface="Arial"/>
              <a:cs typeface="Arial"/>
            </a:endParaRPr>
          </a:p>
          <a:p>
            <a:r>
              <a:rPr lang="de-DE" sz="1600">
                <a:latin typeface="Arial"/>
                <a:cs typeface="Arial"/>
              </a:rPr>
              <a:t>Jedes Kind besitzt dort eine Schüler-Identifikationsnummer (in Deutschland hatte sich die KMK schon 2020 für den Lösungsansatz einer Bildungs-ID stark gemacht).</a:t>
            </a:r>
            <a:endParaRPr lang="de-DE" sz="1600"/>
          </a:p>
          <a:p>
            <a:endParaRPr lang="de-DE" sz="1600">
              <a:latin typeface="Arial"/>
              <a:cs typeface="Arial"/>
            </a:endParaRPr>
          </a:p>
          <a:p>
            <a:r>
              <a:rPr lang="de-DE" sz="1600">
                <a:latin typeface="Arial"/>
                <a:cs typeface="Arial"/>
              </a:rPr>
              <a:t>Die Datenschutzfrage haben die Kanadier auch geklärt: der Name der </a:t>
            </a:r>
            <a:r>
              <a:rPr lang="de-DE" sz="1600" err="1">
                <a:latin typeface="Arial"/>
                <a:cs typeface="Arial"/>
              </a:rPr>
              <a:t>Schüler:innen</a:t>
            </a:r>
            <a:r>
              <a:rPr lang="de-DE" sz="1600">
                <a:latin typeface="Arial"/>
                <a:cs typeface="Arial"/>
              </a:rPr>
              <a:t> hinter der ID ist nur für einen ausgewählten Kreis sichtbar.</a:t>
            </a:r>
          </a:p>
          <a:p>
            <a:endParaRPr lang="de-DE" sz="1600">
              <a:solidFill>
                <a:srgbClr val="333333"/>
              </a:solidFill>
            </a:endParaRPr>
          </a:p>
          <a:p>
            <a:endParaRPr lang="de-DE" sz="1600"/>
          </a:p>
          <a:p>
            <a:endParaRPr lang="de-DE" sz="1600"/>
          </a:p>
        </p:txBody>
      </p:sp>
      <p:pic>
        <p:nvPicPr>
          <p:cNvPr id="4" name="Grafik 3" descr="Ein Bild, das rot, Karminrot enthält.&#10;&#10;Beschreibung automatisch generiert.">
            <a:extLst>
              <a:ext uri="{FF2B5EF4-FFF2-40B4-BE49-F238E27FC236}">
                <a16:creationId xmlns:a16="http://schemas.microsoft.com/office/drawing/2014/main" id="{0891D899-3DAD-4053-35CD-359697043F39}"/>
              </a:ext>
            </a:extLst>
          </p:cNvPr>
          <p:cNvPicPr>
            <a:picLocks noChangeAspect="1"/>
          </p:cNvPicPr>
          <p:nvPr/>
        </p:nvPicPr>
        <p:blipFill>
          <a:blip r:embed="rId3"/>
          <a:stretch>
            <a:fillRect/>
          </a:stretch>
        </p:blipFill>
        <p:spPr>
          <a:xfrm>
            <a:off x="6749652" y="2188196"/>
            <a:ext cx="1886100" cy="900000"/>
          </a:xfrm>
          <a:prstGeom prst="rect">
            <a:avLst/>
          </a:prstGeom>
        </p:spPr>
      </p:pic>
    </p:spTree>
    <p:extLst>
      <p:ext uri="{BB962C8B-B14F-4D97-AF65-F5344CB8AC3E}">
        <p14:creationId xmlns:p14="http://schemas.microsoft.com/office/powerpoint/2010/main" val="16858109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descr="Ein Bild, das Mobiliar, Tisch, Kleidung, Kunst enthält.&#10;&#10;Beschreibung automatisch generiert.">
            <a:extLst>
              <a:ext uri="{FF2B5EF4-FFF2-40B4-BE49-F238E27FC236}">
                <a16:creationId xmlns:a16="http://schemas.microsoft.com/office/drawing/2014/main" id="{255E6594-8A86-A135-2601-CC19ED55C969}"/>
              </a:ext>
            </a:extLst>
          </p:cNvPr>
          <p:cNvPicPr>
            <a:picLocks noChangeAspect="1"/>
          </p:cNvPicPr>
          <p:nvPr/>
        </p:nvPicPr>
        <p:blipFill>
          <a:blip r:embed="rId2"/>
          <a:stretch>
            <a:fillRect/>
          </a:stretch>
        </p:blipFill>
        <p:spPr>
          <a:xfrm>
            <a:off x="1015945" y="896594"/>
            <a:ext cx="6666546" cy="3951819"/>
          </a:xfrm>
          <a:prstGeom prst="rect">
            <a:avLst/>
          </a:prstGeom>
        </p:spPr>
      </p:pic>
      <p:sp>
        <p:nvSpPr>
          <p:cNvPr id="3" name="Ellipse 2">
            <a:extLst>
              <a:ext uri="{FF2B5EF4-FFF2-40B4-BE49-F238E27FC236}">
                <a16:creationId xmlns:a16="http://schemas.microsoft.com/office/drawing/2014/main" id="{D5CCC88F-0225-82D6-F78E-3B1861F9D1E4}"/>
              </a:ext>
            </a:extLst>
          </p:cNvPr>
          <p:cNvSpPr/>
          <p:nvPr/>
        </p:nvSpPr>
        <p:spPr bwMode="auto">
          <a:xfrm>
            <a:off x="231578" y="1024722"/>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endParaRPr lang="de-DE" sz="600" b="1">
              <a:solidFill>
                <a:srgbClr val="E20074"/>
              </a:solidFill>
              <a:latin typeface="Arial"/>
              <a:cs typeface="Arial"/>
            </a:endParaRPr>
          </a:p>
          <a:p>
            <a:r>
              <a:rPr lang="de-DE" sz="600" b="1">
                <a:solidFill>
                  <a:srgbClr val="E20074"/>
                </a:solidFill>
                <a:latin typeface="Arial"/>
                <a:cs typeface="Arial"/>
              </a:rPr>
              <a:t>Lehrerzimmer </a:t>
            </a:r>
            <a:r>
              <a:rPr lang="de-DE" sz="600" b="1" err="1">
                <a:solidFill>
                  <a:srgbClr val="E20074"/>
                </a:solidFill>
                <a:latin typeface="Arial"/>
                <a:cs typeface="Arial"/>
              </a:rPr>
              <a:t>adé</a:t>
            </a:r>
            <a:r>
              <a:rPr lang="de-DE" sz="600" b="1">
                <a:solidFill>
                  <a:srgbClr val="E20074"/>
                </a:solidFill>
                <a:latin typeface="Arial"/>
                <a:cs typeface="Arial"/>
              </a:rPr>
              <a:t>, </a:t>
            </a:r>
            <a:endParaRPr lang="de-DE"/>
          </a:p>
          <a:p>
            <a:r>
              <a:rPr lang="de-DE" sz="600" b="1">
                <a:solidFill>
                  <a:srgbClr val="E20074"/>
                </a:solidFill>
                <a:latin typeface="Arial"/>
                <a:cs typeface="Arial"/>
              </a:rPr>
              <a:t>Co-Working </a:t>
            </a:r>
          </a:p>
          <a:p>
            <a:r>
              <a:rPr lang="de-DE" sz="600" b="1">
                <a:solidFill>
                  <a:srgbClr val="E20074"/>
                </a:solidFill>
                <a:latin typeface="Arial"/>
                <a:cs typeface="Arial"/>
              </a:rPr>
              <a:t>für Lehrkräfte</a:t>
            </a:r>
          </a:p>
          <a:p>
            <a:r>
              <a:rPr lang="de-DE" sz="600" b="1">
                <a:solidFill>
                  <a:srgbClr val="E20074"/>
                </a:solidFill>
                <a:latin typeface="Arial"/>
                <a:cs typeface="Arial"/>
              </a:rPr>
              <a:t>auch als</a:t>
            </a:r>
          </a:p>
          <a:p>
            <a:r>
              <a:rPr lang="de-DE" sz="600" b="1">
                <a:solidFill>
                  <a:srgbClr val="E20074"/>
                </a:solidFill>
                <a:latin typeface="Arial"/>
                <a:cs typeface="Arial"/>
              </a:rPr>
              <a:t> Rückzugsorte</a:t>
            </a:r>
          </a:p>
        </p:txBody>
      </p:sp>
      <p:sp>
        <p:nvSpPr>
          <p:cNvPr id="4" name="Textfeld 3">
            <a:extLst>
              <a:ext uri="{FF2B5EF4-FFF2-40B4-BE49-F238E27FC236}">
                <a16:creationId xmlns:a16="http://schemas.microsoft.com/office/drawing/2014/main" id="{04D6C781-083D-7B35-4A10-8A0FFDFB4BF3}"/>
              </a:ext>
            </a:extLst>
          </p:cNvPr>
          <p:cNvSpPr txBox="1"/>
          <p:nvPr/>
        </p:nvSpPr>
        <p:spPr>
          <a:xfrm>
            <a:off x="5775901" y="4625965"/>
            <a:ext cx="992192" cy="520047"/>
          </a:xfrm>
          <a:prstGeom prst="cloud">
            <a:avLst/>
          </a:prstGeom>
          <a:solidFill>
            <a:srgbClr val="FFFFFF"/>
          </a:solidFill>
          <a:ln>
            <a:solidFill>
              <a:schemeClr val="accent6"/>
            </a:solidFill>
          </a:ln>
        </p:spPr>
        <p:style>
          <a:lnRef idx="1">
            <a:schemeClr val="accent6"/>
          </a:lnRef>
          <a:fillRef idx="3">
            <a:schemeClr val="accent6"/>
          </a:fillRef>
          <a:effectRef idx="2">
            <a:schemeClr val="accent6"/>
          </a:effectRef>
          <a:fontRef idx="minor">
            <a:schemeClr val="lt1"/>
          </a:fontRef>
        </p:style>
        <p:txBody>
          <a:bodyPr wrap="square" lIns="91440" tIns="45720" rIns="91440" bIns="45720" anchor="t">
            <a:spAutoFit/>
          </a:bodyPr>
          <a:lstStyle/>
          <a:p>
            <a:pPr algn="l"/>
            <a:r>
              <a:rPr lang="en-US" sz="600" b="0" i="0">
                <a:solidFill>
                  <a:srgbClr val="E20074"/>
                </a:solidFill>
                <a:effectLst/>
                <a:latin typeface="Arial"/>
                <a:cs typeface="Arial"/>
              </a:rPr>
              <a:t>#KIgeneriert</a:t>
            </a:r>
            <a:r>
              <a:rPr lang="en-US" sz="600">
                <a:solidFill>
                  <a:srgbClr val="E20074"/>
                </a:solidFill>
                <a:latin typeface="Arial"/>
                <a:cs typeface="Arial"/>
              </a:rPr>
              <a:t> </a:t>
            </a:r>
            <a:r>
              <a:rPr lang="en-US" sz="600" err="1">
                <a:solidFill>
                  <a:srgbClr val="E20074"/>
                </a:solidFill>
                <a:latin typeface="Arial"/>
                <a:cs typeface="Arial"/>
              </a:rPr>
              <a:t>mit</a:t>
            </a:r>
            <a:r>
              <a:rPr lang="en-US" sz="600">
                <a:solidFill>
                  <a:srgbClr val="E20074"/>
                </a:solidFill>
                <a:latin typeface="Arial"/>
                <a:cs typeface="Arial"/>
              </a:rPr>
              <a:t> </a:t>
            </a:r>
            <a:endParaRPr lang="de-DE" sz="600">
              <a:solidFill>
                <a:srgbClr val="E20074"/>
              </a:solidFill>
              <a:latin typeface="Arial"/>
              <a:cs typeface="Arial"/>
            </a:endParaRPr>
          </a:p>
          <a:p>
            <a:pPr algn="l"/>
            <a:r>
              <a:rPr lang="en-US" sz="600">
                <a:solidFill>
                  <a:srgbClr val="E20074"/>
                </a:solidFill>
                <a:latin typeface="Arial"/>
                <a:cs typeface="Arial"/>
              </a:rPr>
              <a:t>ChatGPT 4o</a:t>
            </a:r>
            <a:endParaRPr lang="de-DE" sz="600">
              <a:solidFill>
                <a:srgbClr val="E20074"/>
              </a:solidFill>
              <a:latin typeface="Arial"/>
              <a:cs typeface="Arial"/>
            </a:endParaRPr>
          </a:p>
        </p:txBody>
      </p:sp>
      <p:sp>
        <p:nvSpPr>
          <p:cNvPr id="6" name="Ellipse 5">
            <a:extLst>
              <a:ext uri="{FF2B5EF4-FFF2-40B4-BE49-F238E27FC236}">
                <a16:creationId xmlns:a16="http://schemas.microsoft.com/office/drawing/2014/main" id="{71FC2806-2BE0-54CC-0DDE-2BCC19750ECF}"/>
              </a:ext>
            </a:extLst>
          </p:cNvPr>
          <p:cNvSpPr/>
          <p:nvPr/>
        </p:nvSpPr>
        <p:spPr bwMode="auto">
          <a:xfrm>
            <a:off x="304290" y="4290841"/>
            <a:ext cx="1563403"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1000" b="1" baseline="0">
                <a:solidFill>
                  <a:srgbClr val="E20074"/>
                </a:solidFill>
                <a:latin typeface="Arial"/>
                <a:cs typeface="Arial"/>
              </a:rPr>
              <a:t>Mutig sein</a:t>
            </a:r>
            <a:endParaRPr lang="de-DE" sz="1000" b="1">
              <a:solidFill>
                <a:srgbClr val="E20074"/>
              </a:solidFill>
              <a:latin typeface="Arial"/>
              <a:cs typeface="Arial"/>
            </a:endParaRPr>
          </a:p>
        </p:txBody>
      </p:sp>
      <p:sp>
        <p:nvSpPr>
          <p:cNvPr id="9" name="Ellipse 8">
            <a:extLst>
              <a:ext uri="{FF2B5EF4-FFF2-40B4-BE49-F238E27FC236}">
                <a16:creationId xmlns:a16="http://schemas.microsoft.com/office/drawing/2014/main" id="{93B2F67C-D82B-E86E-839D-DEF720F148A0}"/>
              </a:ext>
            </a:extLst>
          </p:cNvPr>
          <p:cNvSpPr/>
          <p:nvPr/>
        </p:nvSpPr>
        <p:spPr bwMode="auto">
          <a:xfrm>
            <a:off x="229049" y="1699892"/>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1000" b="1">
                <a:solidFill>
                  <a:srgbClr val="E20074"/>
                </a:solidFill>
                <a:latin typeface="Arial"/>
                <a:cs typeface="Arial"/>
              </a:rPr>
              <a:t>Kollegium als</a:t>
            </a:r>
            <a:endParaRPr lang="de-DE">
              <a:solidFill>
                <a:srgbClr val="E20074"/>
              </a:solidFill>
            </a:endParaRPr>
          </a:p>
          <a:p>
            <a:r>
              <a:rPr lang="de-DE" sz="1000" b="1">
                <a:solidFill>
                  <a:srgbClr val="E20074"/>
                </a:solidFill>
                <a:latin typeface="Arial"/>
                <a:cs typeface="Arial"/>
              </a:rPr>
              <a:t> Einheit </a:t>
            </a:r>
            <a:endParaRPr lang="de-DE">
              <a:solidFill>
                <a:srgbClr val="E20074"/>
              </a:solidFill>
            </a:endParaRPr>
          </a:p>
          <a:p>
            <a:r>
              <a:rPr lang="de-DE" sz="1000" b="1">
                <a:solidFill>
                  <a:srgbClr val="E20074"/>
                </a:solidFill>
                <a:latin typeface="Arial"/>
                <a:cs typeface="Arial"/>
              </a:rPr>
              <a:t>verstehen</a:t>
            </a:r>
          </a:p>
        </p:txBody>
      </p:sp>
      <p:sp>
        <p:nvSpPr>
          <p:cNvPr id="12" name="Ellipse 11">
            <a:extLst>
              <a:ext uri="{FF2B5EF4-FFF2-40B4-BE49-F238E27FC236}">
                <a16:creationId xmlns:a16="http://schemas.microsoft.com/office/drawing/2014/main" id="{CD90D272-DB2B-DCBB-B480-09E928C2FAF8}"/>
              </a:ext>
            </a:extLst>
          </p:cNvPr>
          <p:cNvSpPr/>
          <p:nvPr/>
        </p:nvSpPr>
        <p:spPr bwMode="auto">
          <a:xfrm>
            <a:off x="257331" y="2997281"/>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endParaRPr lang="de-DE" sz="1000" b="1">
              <a:solidFill>
                <a:srgbClr val="E20074"/>
              </a:solidFill>
              <a:latin typeface="Arial"/>
              <a:cs typeface="Arial"/>
            </a:endParaRPr>
          </a:p>
          <a:p>
            <a:r>
              <a:rPr lang="de-DE" sz="1000" b="1">
                <a:solidFill>
                  <a:srgbClr val="E20074"/>
                </a:solidFill>
                <a:latin typeface="Arial"/>
                <a:cs typeface="Arial"/>
              </a:rPr>
              <a:t>Inhouse Schulungen</a:t>
            </a:r>
            <a:endParaRPr lang="de-DE">
              <a:solidFill>
                <a:srgbClr val="E20074"/>
              </a:solidFill>
            </a:endParaRPr>
          </a:p>
          <a:p>
            <a:endParaRPr lang="de-DE" sz="1000">
              <a:solidFill>
                <a:srgbClr val="E20074"/>
              </a:solidFill>
              <a:latin typeface="Arial" panose="020B0604020202020204" pitchFamily="34" charset="0"/>
              <a:cs typeface="Arial" panose="020B0604020202020204" pitchFamily="34" charset="0"/>
            </a:endParaRPr>
          </a:p>
        </p:txBody>
      </p:sp>
      <p:sp>
        <p:nvSpPr>
          <p:cNvPr id="13" name="Ellipse 12">
            <a:extLst>
              <a:ext uri="{FF2B5EF4-FFF2-40B4-BE49-F238E27FC236}">
                <a16:creationId xmlns:a16="http://schemas.microsoft.com/office/drawing/2014/main" id="{5F4AA2F7-5453-4F0C-1198-197F7DA2B0E8}"/>
              </a:ext>
            </a:extLst>
          </p:cNvPr>
          <p:cNvSpPr/>
          <p:nvPr/>
        </p:nvSpPr>
        <p:spPr bwMode="auto">
          <a:xfrm>
            <a:off x="207073" y="2370823"/>
            <a:ext cx="1619575"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endParaRPr lang="de-DE" sz="1000" b="1">
              <a:solidFill>
                <a:srgbClr val="E20074"/>
              </a:solidFill>
              <a:latin typeface="Arial"/>
              <a:cs typeface="Arial"/>
            </a:endParaRPr>
          </a:p>
          <a:p>
            <a:r>
              <a:rPr lang="de-DE" sz="1000" b="1">
                <a:solidFill>
                  <a:srgbClr val="E20074"/>
                </a:solidFill>
                <a:latin typeface="Arial"/>
                <a:cs typeface="Arial"/>
              </a:rPr>
              <a:t>Unterstützungs-</a:t>
            </a:r>
            <a:endParaRPr lang="de-DE" sz="1000">
              <a:solidFill>
                <a:srgbClr val="E20074"/>
              </a:solidFill>
              <a:latin typeface="Arial"/>
              <a:cs typeface="Arial"/>
            </a:endParaRPr>
          </a:p>
          <a:p>
            <a:r>
              <a:rPr lang="de-DE" sz="1000" b="1" err="1">
                <a:solidFill>
                  <a:srgbClr val="E20074"/>
                </a:solidFill>
                <a:latin typeface="Arial"/>
                <a:cs typeface="Arial"/>
              </a:rPr>
              <a:t>angebote</a:t>
            </a:r>
            <a:r>
              <a:rPr lang="de-DE" sz="1000" b="1">
                <a:solidFill>
                  <a:srgbClr val="E20074"/>
                </a:solidFill>
                <a:latin typeface="Arial"/>
                <a:cs typeface="Arial"/>
              </a:rPr>
              <a:t> für</a:t>
            </a:r>
          </a:p>
          <a:p>
            <a:r>
              <a:rPr lang="de-DE" sz="1000" b="1">
                <a:solidFill>
                  <a:srgbClr val="E20074"/>
                </a:solidFill>
                <a:latin typeface="Arial"/>
                <a:cs typeface="Arial"/>
              </a:rPr>
              <a:t> </a:t>
            </a:r>
            <a:r>
              <a:rPr lang="de-DE" sz="1000" b="1" err="1">
                <a:solidFill>
                  <a:srgbClr val="E20074"/>
                </a:solidFill>
                <a:latin typeface="Arial"/>
                <a:cs typeface="Arial"/>
              </a:rPr>
              <a:t>Schüler:innen</a:t>
            </a:r>
            <a:endParaRPr lang="de-DE" sz="1000" b="1">
              <a:solidFill>
                <a:srgbClr val="E20074"/>
              </a:solidFill>
              <a:latin typeface="Arial"/>
              <a:cs typeface="Arial"/>
            </a:endParaRPr>
          </a:p>
          <a:p>
            <a:endParaRPr lang="de-DE" sz="1000">
              <a:solidFill>
                <a:srgbClr val="E20074"/>
              </a:solidFill>
              <a:latin typeface="Arial" panose="020B06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555CBAE3-4648-F359-7B25-345CC87F7DDB}"/>
              </a:ext>
            </a:extLst>
          </p:cNvPr>
          <p:cNvSpPr/>
          <p:nvPr/>
        </p:nvSpPr>
        <p:spPr bwMode="auto">
          <a:xfrm>
            <a:off x="7121945" y="2904352"/>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1000" b="1">
                <a:solidFill>
                  <a:srgbClr val="E20074"/>
                </a:solidFill>
                <a:latin typeface="Arial"/>
                <a:cs typeface="Arial"/>
              </a:rPr>
              <a:t>Eigene Schulbudgets</a:t>
            </a:r>
          </a:p>
        </p:txBody>
      </p:sp>
      <p:sp>
        <p:nvSpPr>
          <p:cNvPr id="20" name="Ellipse 19">
            <a:extLst>
              <a:ext uri="{FF2B5EF4-FFF2-40B4-BE49-F238E27FC236}">
                <a16:creationId xmlns:a16="http://schemas.microsoft.com/office/drawing/2014/main" id="{B95DDA96-FD88-5882-E2D9-18E723503A06}"/>
              </a:ext>
            </a:extLst>
          </p:cNvPr>
          <p:cNvSpPr/>
          <p:nvPr/>
        </p:nvSpPr>
        <p:spPr bwMode="auto">
          <a:xfrm>
            <a:off x="7121125" y="3553493"/>
            <a:ext cx="1563403"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1000" b="1">
                <a:solidFill>
                  <a:srgbClr val="E20074"/>
                </a:solidFill>
                <a:latin typeface="Arial"/>
                <a:cs typeface="Arial"/>
              </a:rPr>
              <a:t>Einfach mal machen</a:t>
            </a:r>
          </a:p>
        </p:txBody>
      </p:sp>
      <p:sp>
        <p:nvSpPr>
          <p:cNvPr id="21" name="Ellipse 20">
            <a:extLst>
              <a:ext uri="{FF2B5EF4-FFF2-40B4-BE49-F238E27FC236}">
                <a16:creationId xmlns:a16="http://schemas.microsoft.com/office/drawing/2014/main" id="{85ACEF31-40C3-E07D-99AF-A662DDB7687D}"/>
              </a:ext>
            </a:extLst>
          </p:cNvPr>
          <p:cNvSpPr/>
          <p:nvPr/>
        </p:nvSpPr>
        <p:spPr bwMode="auto">
          <a:xfrm>
            <a:off x="270409" y="3650574"/>
            <a:ext cx="1624714" cy="600165"/>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endParaRPr lang="de-DE" sz="900" b="1">
              <a:solidFill>
                <a:srgbClr val="E20074"/>
              </a:solidFill>
              <a:latin typeface="Arial"/>
              <a:cs typeface="Arial"/>
            </a:endParaRPr>
          </a:p>
          <a:p>
            <a:r>
              <a:rPr lang="de-DE" sz="700" b="1">
                <a:solidFill>
                  <a:srgbClr val="E20074"/>
                </a:solidFill>
                <a:latin typeface="Arial"/>
                <a:cs typeface="Arial"/>
              </a:rPr>
              <a:t>Gemeinsame Wege</a:t>
            </a:r>
            <a:endParaRPr lang="de-DE" sz="700">
              <a:solidFill>
                <a:srgbClr val="E20074"/>
              </a:solidFill>
            </a:endParaRPr>
          </a:p>
          <a:p>
            <a:r>
              <a:rPr lang="de-DE" sz="700" b="1">
                <a:solidFill>
                  <a:srgbClr val="E20074"/>
                </a:solidFill>
                <a:latin typeface="Arial"/>
                <a:cs typeface="Arial"/>
              </a:rPr>
              <a:t> mit der </a:t>
            </a:r>
          </a:p>
          <a:p>
            <a:r>
              <a:rPr lang="de-DE" sz="700" b="1">
                <a:solidFill>
                  <a:srgbClr val="E20074"/>
                </a:solidFill>
                <a:latin typeface="Arial"/>
                <a:cs typeface="Arial"/>
              </a:rPr>
              <a:t>Bildungsadministration</a:t>
            </a:r>
          </a:p>
          <a:p>
            <a:r>
              <a:rPr lang="de-DE" sz="700" b="1">
                <a:solidFill>
                  <a:srgbClr val="E20074"/>
                </a:solidFill>
                <a:latin typeface="Arial"/>
                <a:cs typeface="Arial"/>
              </a:rPr>
              <a:t> suchen</a:t>
            </a:r>
          </a:p>
          <a:p>
            <a:endParaRPr lang="de-DE" sz="1000">
              <a:solidFill>
                <a:srgbClr val="E20074"/>
              </a:solidFill>
              <a:latin typeface="Arial" panose="020B0604020202020204" pitchFamily="34" charset="0"/>
              <a:cs typeface="Arial" panose="020B0604020202020204" pitchFamily="34" charset="0"/>
            </a:endParaRPr>
          </a:p>
        </p:txBody>
      </p:sp>
      <p:sp>
        <p:nvSpPr>
          <p:cNvPr id="22" name="Ellipse 21">
            <a:extLst>
              <a:ext uri="{FF2B5EF4-FFF2-40B4-BE49-F238E27FC236}">
                <a16:creationId xmlns:a16="http://schemas.microsoft.com/office/drawing/2014/main" id="{7630CF87-62AB-369A-FECF-5A0A1510F882}"/>
              </a:ext>
            </a:extLst>
          </p:cNvPr>
          <p:cNvSpPr/>
          <p:nvPr/>
        </p:nvSpPr>
        <p:spPr bwMode="auto">
          <a:xfrm>
            <a:off x="7116148" y="1620223"/>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600" b="1">
                <a:solidFill>
                  <a:srgbClr val="E20074"/>
                </a:solidFill>
                <a:latin typeface="Arial"/>
                <a:cs typeface="Arial"/>
              </a:rPr>
              <a:t>Trainings für Lehrkräfte</a:t>
            </a:r>
          </a:p>
          <a:p>
            <a:r>
              <a:rPr lang="de-DE" sz="600" b="1">
                <a:solidFill>
                  <a:srgbClr val="E20074"/>
                </a:solidFill>
                <a:latin typeface="Arial"/>
                <a:cs typeface="Arial"/>
              </a:rPr>
              <a:t> zur Verringerung des</a:t>
            </a:r>
          </a:p>
          <a:p>
            <a:r>
              <a:rPr lang="de-DE" sz="600" b="1">
                <a:solidFill>
                  <a:srgbClr val="E20074"/>
                </a:solidFill>
                <a:latin typeface="Arial"/>
                <a:cs typeface="Arial"/>
              </a:rPr>
              <a:t> Krankenstandes </a:t>
            </a:r>
          </a:p>
          <a:p>
            <a:r>
              <a:rPr lang="de-DE" sz="600" b="1">
                <a:solidFill>
                  <a:srgbClr val="E20074"/>
                </a:solidFill>
                <a:latin typeface="Arial"/>
                <a:cs typeface="Arial"/>
              </a:rPr>
              <a:t>(u.a. Klassenführung,, </a:t>
            </a:r>
          </a:p>
          <a:p>
            <a:r>
              <a:rPr lang="de-DE" sz="600" b="1">
                <a:solidFill>
                  <a:srgbClr val="E20074"/>
                </a:solidFill>
                <a:latin typeface="Arial"/>
                <a:cs typeface="Arial"/>
              </a:rPr>
              <a:t>psychische Gesundheit)</a:t>
            </a:r>
          </a:p>
        </p:txBody>
      </p:sp>
      <p:sp>
        <p:nvSpPr>
          <p:cNvPr id="23" name="Ellipse 22">
            <a:extLst>
              <a:ext uri="{FF2B5EF4-FFF2-40B4-BE49-F238E27FC236}">
                <a16:creationId xmlns:a16="http://schemas.microsoft.com/office/drawing/2014/main" id="{EAC804CE-0377-9C2E-0CD1-FC465FF76F4B}"/>
              </a:ext>
            </a:extLst>
          </p:cNvPr>
          <p:cNvSpPr/>
          <p:nvPr/>
        </p:nvSpPr>
        <p:spPr bwMode="auto">
          <a:xfrm>
            <a:off x="7045172" y="4146007"/>
            <a:ext cx="1563403"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800" b="1">
                <a:solidFill>
                  <a:srgbClr val="E20074"/>
                </a:solidFill>
                <a:latin typeface="Arial"/>
                <a:cs typeface="Arial"/>
              </a:rPr>
              <a:t>Beteiligung </a:t>
            </a:r>
          </a:p>
          <a:p>
            <a:r>
              <a:rPr lang="de-DE" sz="800" b="1">
                <a:solidFill>
                  <a:srgbClr val="E20074"/>
                </a:solidFill>
                <a:latin typeface="Arial"/>
                <a:cs typeface="Arial"/>
              </a:rPr>
              <a:t>an Programmen von </a:t>
            </a:r>
          </a:p>
          <a:p>
            <a:r>
              <a:rPr lang="de-DE" sz="800" b="1">
                <a:solidFill>
                  <a:srgbClr val="E20074"/>
                </a:solidFill>
                <a:latin typeface="Arial"/>
                <a:cs typeface="Arial"/>
              </a:rPr>
              <a:t>Bund, Ländern</a:t>
            </a:r>
          </a:p>
          <a:p>
            <a:r>
              <a:rPr lang="de-DE" sz="800" b="1">
                <a:solidFill>
                  <a:srgbClr val="E20074"/>
                </a:solidFill>
                <a:latin typeface="Arial"/>
                <a:cs typeface="Arial"/>
              </a:rPr>
              <a:t> und Stiftungen</a:t>
            </a:r>
          </a:p>
        </p:txBody>
      </p:sp>
      <p:sp>
        <p:nvSpPr>
          <p:cNvPr id="25" name="Ellipse 24">
            <a:extLst>
              <a:ext uri="{FF2B5EF4-FFF2-40B4-BE49-F238E27FC236}">
                <a16:creationId xmlns:a16="http://schemas.microsoft.com/office/drawing/2014/main" id="{53A51D8B-9E24-7797-3A28-74508166355D}"/>
              </a:ext>
            </a:extLst>
          </p:cNvPr>
          <p:cNvSpPr/>
          <p:nvPr/>
        </p:nvSpPr>
        <p:spPr bwMode="auto">
          <a:xfrm>
            <a:off x="7111487" y="2289548"/>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endParaRPr lang="de-DE" sz="900" b="1">
              <a:solidFill>
                <a:srgbClr val="E20074"/>
              </a:solidFill>
              <a:latin typeface="Arial"/>
              <a:cs typeface="Arial"/>
            </a:endParaRPr>
          </a:p>
          <a:p>
            <a:r>
              <a:rPr lang="de-DE" sz="800" b="1">
                <a:solidFill>
                  <a:srgbClr val="E20074"/>
                </a:solidFill>
                <a:latin typeface="Arial"/>
                <a:cs typeface="Arial"/>
              </a:rPr>
              <a:t>Kooperation mit</a:t>
            </a:r>
            <a:endParaRPr lang="de-DE" sz="800">
              <a:solidFill>
                <a:srgbClr val="E20074"/>
              </a:solidFill>
            </a:endParaRPr>
          </a:p>
          <a:p>
            <a:r>
              <a:rPr lang="de-DE" sz="800" b="1">
                <a:solidFill>
                  <a:srgbClr val="E20074"/>
                </a:solidFill>
                <a:latin typeface="Arial"/>
                <a:cs typeface="Arial"/>
              </a:rPr>
              <a:t>Wirtschaft,</a:t>
            </a:r>
          </a:p>
          <a:p>
            <a:r>
              <a:rPr lang="de-DE" sz="800" b="1">
                <a:solidFill>
                  <a:srgbClr val="E20074"/>
                </a:solidFill>
                <a:latin typeface="Arial"/>
                <a:cs typeface="Arial"/>
              </a:rPr>
              <a:t> Industrie und Forschung</a:t>
            </a:r>
          </a:p>
          <a:p>
            <a:endParaRPr lang="de-DE" sz="1000">
              <a:solidFill>
                <a:srgbClr val="E20074"/>
              </a:solidFill>
              <a:latin typeface="Arial" panose="020B0604020202020204" pitchFamily="34" charset="0"/>
              <a:cs typeface="Arial" panose="020B0604020202020204" pitchFamily="34" charset="0"/>
            </a:endParaRPr>
          </a:p>
        </p:txBody>
      </p:sp>
      <p:sp>
        <p:nvSpPr>
          <p:cNvPr id="26" name="Ellipse 25">
            <a:extLst>
              <a:ext uri="{FF2B5EF4-FFF2-40B4-BE49-F238E27FC236}">
                <a16:creationId xmlns:a16="http://schemas.microsoft.com/office/drawing/2014/main" id="{51141EAB-05EB-F122-52C3-89C7EB30FBAA}"/>
              </a:ext>
            </a:extLst>
          </p:cNvPr>
          <p:cNvSpPr/>
          <p:nvPr/>
        </p:nvSpPr>
        <p:spPr bwMode="auto">
          <a:xfrm>
            <a:off x="7121933" y="1023094"/>
            <a:ext cx="1571232" cy="592931"/>
          </a:xfrm>
          <a:prstGeom prst="cloud">
            <a:avLst/>
          </a:prstGeom>
          <a:solidFill>
            <a:srgbClr val="FFFFFF"/>
          </a:solidFill>
          <a:ln>
            <a:solidFill>
              <a:schemeClr val="accent6"/>
            </a:solidFill>
            <a:headEnd type="none" w="med" len="med"/>
            <a:tailEnd type="none" w="med" len="med"/>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1">
            <a:schemeClr val="accent6"/>
          </a:lnRef>
          <a:fillRef idx="3">
            <a:schemeClr val="accent6"/>
          </a:fillRef>
          <a:effectRef idx="2">
            <a:schemeClr val="accent6"/>
          </a:effectRef>
          <a:fontRef idx="minor">
            <a:schemeClr val="lt1"/>
          </a:fontRef>
        </p:style>
        <p:txBody>
          <a:bodyPr vert="horz" wrap="none" lIns="0" tIns="46800" rIns="0" bIns="46800" numCol="1" rtlCol="0" anchor="ctr" anchorCtr="0" compatLnSpc="1">
            <a:prstTxWarp prst="textNoShape">
              <a:avLst/>
            </a:prstTxWarp>
          </a:bodyPr>
          <a:lstStyle/>
          <a:p>
            <a:r>
              <a:rPr lang="de-DE" sz="1000" b="1">
                <a:solidFill>
                  <a:srgbClr val="E20074"/>
                </a:solidFill>
                <a:latin typeface="Arial"/>
                <a:cs typeface="Arial"/>
              </a:rPr>
              <a:t>Elternbeteiligung</a:t>
            </a:r>
          </a:p>
        </p:txBody>
      </p:sp>
      <p:sp>
        <p:nvSpPr>
          <p:cNvPr id="14" name="Subtitle 3">
            <a:extLst>
              <a:ext uri="{FF2B5EF4-FFF2-40B4-BE49-F238E27FC236}">
                <a16:creationId xmlns:a16="http://schemas.microsoft.com/office/drawing/2014/main" id="{A81B5E5F-DCBC-1AF1-66DC-6C4C94C6003A}"/>
              </a:ext>
            </a:extLst>
          </p:cNvPr>
          <p:cNvSpPr txBox="1">
            <a:spLocks/>
          </p:cNvSpPr>
          <p:nvPr/>
        </p:nvSpPr>
        <p:spPr bwMode="gray">
          <a:xfrm>
            <a:off x="802520" y="292609"/>
            <a:ext cx="7618276" cy="678606"/>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0" tIns="18000" rIns="0" bIns="0" numCol="1" anchor="t" anchorCtr="0" compatLnSpc="1">
            <a:prstTxWarp prst="textNoShape">
              <a:avLst/>
            </a:prstTxWarp>
            <a:normAutofit/>
          </a:bodyPr>
          <a:lstStyle>
            <a:lvl1pPr marL="133350" indent="-133350" algn="l" rtl="0" eaLnBrk="1" fontAlgn="base" hangingPunct="1">
              <a:spcBef>
                <a:spcPct val="0"/>
              </a:spcBef>
              <a:spcAft>
                <a:spcPts val="0"/>
              </a:spcAft>
              <a:buClr>
                <a:schemeClr val="tx2"/>
              </a:buClr>
              <a:buFont typeface="Wingdings" panose="05000000000000000000" pitchFamily="2" charset="2"/>
              <a:buChar char="§"/>
              <a:defRPr sz="1400">
                <a:solidFill>
                  <a:schemeClr val="tx1"/>
                </a:solidFill>
                <a:latin typeface="Arial" panose="020B0604020202020204" pitchFamily="34" charset="0"/>
                <a:ea typeface="+mn-ea"/>
                <a:cs typeface="Arial" panose="020B0604020202020204" pitchFamily="34" charset="0"/>
              </a:defRPr>
            </a:lvl1pPr>
            <a:lvl2pPr marL="269875" indent="-130175"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2pPr>
            <a:lvl3pPr marL="396875" indent="-127000"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3pPr>
            <a:lvl4pPr marL="538163" indent="-147638"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4pPr>
            <a:lvl5pPr marL="673100" indent="-131763" algn="l" rtl="0" eaLnBrk="1" fontAlgn="base" hangingPunct="1">
              <a:spcBef>
                <a:spcPct val="0"/>
              </a:spcBef>
              <a:spcAft>
                <a:spcPts val="0"/>
              </a:spcAft>
              <a:buClr>
                <a:schemeClr val="tx2"/>
              </a:buClr>
              <a:buFont typeface="Wingdings" charset="0"/>
              <a:buChar char="§"/>
              <a:defRPr sz="1400">
                <a:solidFill>
                  <a:schemeClr val="tx1"/>
                </a:solidFill>
                <a:latin typeface="Arial" panose="020B0604020202020204" pitchFamily="34" charset="0"/>
                <a:ea typeface="+mn-ea"/>
                <a:cs typeface="Arial" panose="020B0604020202020204" pitchFamily="34" charset="0"/>
              </a:defRPr>
            </a:lvl5pPr>
            <a:lvl6pPr marL="1175985"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6pPr>
            <a:lvl7pPr marL="1633048"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7pPr>
            <a:lvl8pPr marL="2090111"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8pPr>
            <a:lvl9pPr marL="2547174" indent="-177747" algn="l" rtl="0" eaLnBrk="1" fontAlgn="base" hangingPunct="1">
              <a:spcBef>
                <a:spcPct val="0"/>
              </a:spcBef>
              <a:spcAft>
                <a:spcPct val="50000"/>
              </a:spcAft>
              <a:buClr>
                <a:schemeClr val="tx2"/>
              </a:buClr>
              <a:buFont typeface="Wingdings" charset="0"/>
              <a:buChar char="§"/>
              <a:defRPr sz="1400">
                <a:solidFill>
                  <a:schemeClr val="tx1"/>
                </a:solidFill>
                <a:latin typeface="+mn-lt"/>
                <a:ea typeface="+mn-ea"/>
              </a:defRPr>
            </a:lvl9pPr>
          </a:lstStyle>
          <a:p>
            <a:pPr marL="0" indent="0">
              <a:lnSpc>
                <a:spcPct val="100000"/>
              </a:lnSpc>
              <a:spcAft>
                <a:spcPts val="600"/>
              </a:spcAft>
              <a:buNone/>
            </a:pPr>
            <a:r>
              <a:rPr lang="de-DE" sz="3200" b="1" kern="0">
                <a:solidFill>
                  <a:srgbClr val="E20074"/>
                </a:solidFill>
                <a:latin typeface="Arial"/>
                <a:cs typeface="Arial"/>
              </a:rPr>
              <a:t>WAS KÖNNEN SCHULEN TUN?</a:t>
            </a:r>
            <a:endParaRPr lang="de-DE" sz="3200" b="1" kern="0">
              <a:latin typeface="Arial"/>
              <a:cs typeface="Arial"/>
            </a:endParaRPr>
          </a:p>
        </p:txBody>
      </p:sp>
    </p:spTree>
    <p:extLst>
      <p:ext uri="{BB962C8B-B14F-4D97-AF65-F5344CB8AC3E}">
        <p14:creationId xmlns:p14="http://schemas.microsoft.com/office/powerpoint/2010/main" val="16359868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nhaltsplatzhalter 9">
            <a:extLst>
              <a:ext uri="{FF2B5EF4-FFF2-40B4-BE49-F238E27FC236}">
                <a16:creationId xmlns:a16="http://schemas.microsoft.com/office/drawing/2014/main" id="{936A7F09-1522-9AAA-D742-5BFE866E3694}"/>
              </a:ext>
            </a:extLst>
          </p:cNvPr>
          <p:cNvPicPr>
            <a:picLocks noChangeAspect="1"/>
          </p:cNvPicPr>
          <p:nvPr/>
        </p:nvPicPr>
        <p:blipFill rotWithShape="1">
          <a:blip r:embed="rId3"/>
          <a:srcRect r="947" b="5861"/>
          <a:stretch/>
        </p:blipFill>
        <p:spPr bwMode="auto">
          <a:xfrm>
            <a:off x="0" y="164757"/>
            <a:ext cx="9237888" cy="4978743"/>
          </a:xfrm>
          <a:prstGeom prst="rect">
            <a:avLst/>
          </a:prstGeom>
          <a:noFill/>
        </p:spPr>
      </p:pic>
      <p:sp>
        <p:nvSpPr>
          <p:cNvPr id="2" name="Titel 1">
            <a:extLst>
              <a:ext uri="{FF2B5EF4-FFF2-40B4-BE49-F238E27FC236}">
                <a16:creationId xmlns:a16="http://schemas.microsoft.com/office/drawing/2014/main" id="{39D34DD8-ED0A-E40B-5C04-5F5A7BF14410}"/>
              </a:ext>
            </a:extLst>
          </p:cNvPr>
          <p:cNvSpPr>
            <a:spLocks noGrp="1"/>
          </p:cNvSpPr>
          <p:nvPr>
            <p:ph type="ctrTitle" sz="quarter"/>
          </p:nvPr>
        </p:nvSpPr>
        <p:spPr>
          <a:xfrm>
            <a:off x="270712" y="2379299"/>
            <a:ext cx="8760166" cy="813599"/>
          </a:xfrm>
        </p:spPr>
        <p:txBody>
          <a:bodyPr wrap="none" anchor="t">
            <a:normAutofit fontScale="90000"/>
          </a:bodyPr>
          <a:lstStyle/>
          <a:p>
            <a:r>
              <a:rPr lang="de-DE" sz="2800"/>
              <a:t>Fazit: MINT UND KI = </a:t>
            </a:r>
            <a:br>
              <a:rPr lang="de-DE" sz="2800"/>
            </a:br>
            <a:r>
              <a:rPr lang="de-DE" sz="2800"/>
              <a:t>Gesamtgesellschaftliche Aufgabe</a:t>
            </a:r>
          </a:p>
        </p:txBody>
      </p:sp>
      <p:sp>
        <p:nvSpPr>
          <p:cNvPr id="13" name="Text Placeholder 4">
            <a:extLst>
              <a:ext uri="{FF2B5EF4-FFF2-40B4-BE49-F238E27FC236}">
                <a16:creationId xmlns:a16="http://schemas.microsoft.com/office/drawing/2014/main" id="{DB6F1F3C-3CF1-F8DB-605A-351129A0338E}"/>
              </a:ext>
            </a:extLst>
          </p:cNvPr>
          <p:cNvSpPr>
            <a:spLocks noGrp="1"/>
          </p:cNvSpPr>
          <p:nvPr>
            <p:ph type="body" sz="quarter" idx="10"/>
          </p:nvPr>
        </p:nvSpPr>
        <p:spPr>
          <a:xfrm>
            <a:off x="6749150" y="4335456"/>
            <a:ext cx="2401200" cy="813600"/>
          </a:xfrm>
        </p:spPr>
        <p:txBody>
          <a:bodyPr/>
          <a:lstStyle/>
          <a:p>
            <a:endParaRPr lang="en-US"/>
          </a:p>
        </p:txBody>
      </p:sp>
      <p:sp>
        <p:nvSpPr>
          <p:cNvPr id="9" name="Textfeld 8">
            <a:extLst>
              <a:ext uri="{FF2B5EF4-FFF2-40B4-BE49-F238E27FC236}">
                <a16:creationId xmlns:a16="http://schemas.microsoft.com/office/drawing/2014/main" id="{0E7CB666-7249-903C-BF95-C4CB27D00A30}"/>
              </a:ext>
            </a:extLst>
          </p:cNvPr>
          <p:cNvSpPr txBox="1"/>
          <p:nvPr/>
        </p:nvSpPr>
        <p:spPr>
          <a:xfrm>
            <a:off x="-8312" y="4912668"/>
            <a:ext cx="4580312" cy="230832"/>
          </a:xfrm>
          <a:prstGeom prst="rect">
            <a:avLst/>
          </a:prstGeom>
          <a:noFill/>
        </p:spPr>
        <p:txBody>
          <a:bodyPr wrap="square" lIns="91440" tIns="45720" rIns="91440" bIns="45720" anchor="t">
            <a:spAutoFit/>
          </a:bodyPr>
          <a:lstStyle/>
          <a:p>
            <a:pPr algn="l"/>
            <a:r>
              <a:rPr lang="en-US" sz="1000" b="0" i="0">
                <a:solidFill>
                  <a:schemeClr val="accent5"/>
                </a:solidFill>
                <a:effectLst/>
                <a:latin typeface="Arial"/>
                <a:cs typeface="Arial"/>
              </a:rPr>
              <a:t>#KIgeneriert</a:t>
            </a:r>
            <a:endParaRPr lang="de-DE" sz="1000">
              <a:solidFill>
                <a:schemeClr val="accent5"/>
              </a:solidFill>
              <a:latin typeface="Arial"/>
              <a:cs typeface="Arial"/>
            </a:endParaRPr>
          </a:p>
        </p:txBody>
      </p:sp>
    </p:spTree>
    <p:extLst>
      <p:ext uri="{BB962C8B-B14F-4D97-AF65-F5344CB8AC3E}">
        <p14:creationId xmlns:p14="http://schemas.microsoft.com/office/powerpoint/2010/main" val="31844248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37D15-0099-E56D-B882-C8B3C74EA748}"/>
              </a:ext>
            </a:extLst>
          </p:cNvPr>
          <p:cNvSpPr>
            <a:spLocks noGrp="1"/>
          </p:cNvSpPr>
          <p:nvPr>
            <p:ph type="title"/>
          </p:nvPr>
        </p:nvSpPr>
        <p:spPr/>
        <p:txBody>
          <a:bodyPr/>
          <a:lstStyle/>
          <a:p>
            <a:r>
              <a:rPr lang="de-DE">
                <a:latin typeface="Arial"/>
                <a:cs typeface="Arial"/>
              </a:rPr>
              <a:t>Wie nehmen wir alle mit?</a:t>
            </a:r>
            <a:endParaRPr lang="de-DE"/>
          </a:p>
        </p:txBody>
      </p:sp>
      <p:sp>
        <p:nvSpPr>
          <p:cNvPr id="3" name="Inhaltsplatzhalter 2">
            <a:extLst>
              <a:ext uri="{FF2B5EF4-FFF2-40B4-BE49-F238E27FC236}">
                <a16:creationId xmlns:a16="http://schemas.microsoft.com/office/drawing/2014/main" id="{DB3920B7-1FEA-CA55-7F1E-3482726207AA}"/>
              </a:ext>
            </a:extLst>
          </p:cNvPr>
          <p:cNvSpPr>
            <a:spLocks noGrp="1"/>
          </p:cNvSpPr>
          <p:nvPr>
            <p:ph idx="1"/>
          </p:nvPr>
        </p:nvSpPr>
        <p:spPr>
          <a:xfrm>
            <a:off x="734895" y="1619171"/>
            <a:ext cx="7944871" cy="3707390"/>
          </a:xfrm>
        </p:spPr>
        <p:txBody>
          <a:bodyPr/>
          <a:lstStyle/>
          <a:p>
            <a:pPr lvl="1">
              <a:lnSpc>
                <a:spcPct val="150000"/>
              </a:lnSpc>
              <a:buFont typeface="Wingdings" panose="05000000000000000000" pitchFamily="2" charset="2"/>
              <a:buChar char="§"/>
            </a:pPr>
            <a:r>
              <a:rPr lang="de-DE" sz="1600">
                <a:latin typeface="Arial"/>
                <a:cs typeface="Arial"/>
              </a:rPr>
              <a:t>Bewältigung der Grundkompetenzkrise muss oberste Priorität sein; dabei dürfen die 21st Century Skills als überfachliche Kompetenzen nicht vergessen werden (und zwar integriert in die Fächer)</a:t>
            </a:r>
          </a:p>
          <a:p>
            <a:pPr lvl="1">
              <a:lnSpc>
                <a:spcPct val="150000"/>
              </a:lnSpc>
              <a:buFont typeface="Wingdings" panose="05000000000000000000" pitchFamily="2" charset="2"/>
              <a:buChar char="§"/>
            </a:pPr>
            <a:r>
              <a:rPr lang="de-DE" sz="1600">
                <a:latin typeface="Arial"/>
                <a:cs typeface="Arial"/>
              </a:rPr>
              <a:t>Echte Unterstützung: Tools, Materialien, Qualifizierungen</a:t>
            </a:r>
          </a:p>
          <a:p>
            <a:pPr lvl="1">
              <a:lnSpc>
                <a:spcPct val="150000"/>
              </a:lnSpc>
              <a:buFont typeface="Wingdings" panose="05000000000000000000" pitchFamily="2" charset="2"/>
              <a:buChar char="§"/>
            </a:pPr>
            <a:r>
              <a:rPr lang="de-DE" sz="1600">
                <a:latin typeface="Arial"/>
                <a:cs typeface="Arial"/>
              </a:rPr>
              <a:t>Schlüssel in Zeiten der Knappheit: datengestützte Schul- und Unterrichtsentwicklung. Wo stehen wir und wo wollen wir hin? Diagnose und Förderung</a:t>
            </a:r>
          </a:p>
          <a:p>
            <a:pPr lvl="1">
              <a:lnSpc>
                <a:spcPct val="150000"/>
              </a:lnSpc>
              <a:buFont typeface="Wingdings" panose="05000000000000000000" pitchFamily="2" charset="2"/>
              <a:buChar char="§"/>
            </a:pPr>
            <a:r>
              <a:rPr lang="de-DE" sz="1600">
                <a:latin typeface="Arial"/>
                <a:cs typeface="Arial"/>
              </a:rPr>
              <a:t>Klare Regeln und Verbindlichkeit für Anwendung und Datenschutz </a:t>
            </a:r>
            <a:endParaRPr lang="de-DE" sz="1600"/>
          </a:p>
          <a:p>
            <a:pPr marL="139700" lvl="1" indent="0">
              <a:lnSpc>
                <a:spcPct val="150000"/>
              </a:lnSpc>
              <a:buNone/>
            </a:pPr>
            <a:r>
              <a:rPr lang="de-DE" sz="1600">
                <a:latin typeface="Arial"/>
                <a:cs typeface="Arial"/>
              </a:rPr>
              <a:t>  (16 Datenschutzbeauftragte + Bundesdatenschutzbeauftragter = Einigkeit)</a:t>
            </a:r>
            <a:endParaRPr lang="de-DE" sz="1600"/>
          </a:p>
        </p:txBody>
      </p:sp>
    </p:spTree>
    <p:extLst>
      <p:ext uri="{BB962C8B-B14F-4D97-AF65-F5344CB8AC3E}">
        <p14:creationId xmlns:p14="http://schemas.microsoft.com/office/powerpoint/2010/main" val="19852746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96BCE-DA65-8BE0-4A6D-B310A2F7BCE2}"/>
              </a:ext>
            </a:extLst>
          </p:cNvPr>
          <p:cNvSpPr>
            <a:spLocks noGrp="1"/>
          </p:cNvSpPr>
          <p:nvPr>
            <p:ph type="title"/>
          </p:nvPr>
        </p:nvSpPr>
        <p:spPr>
          <a:xfrm>
            <a:off x="683999" y="684000"/>
            <a:ext cx="7306609" cy="405462"/>
          </a:xfrm>
        </p:spPr>
        <p:txBody>
          <a:bodyPr/>
          <a:lstStyle/>
          <a:p>
            <a:r>
              <a:rPr lang="de-DE"/>
              <a:t>Unsere Strategie</a:t>
            </a:r>
          </a:p>
        </p:txBody>
      </p:sp>
      <p:sp>
        <p:nvSpPr>
          <p:cNvPr id="3" name="Inhaltsplatzhalter 2">
            <a:extLst>
              <a:ext uri="{FF2B5EF4-FFF2-40B4-BE49-F238E27FC236}">
                <a16:creationId xmlns:a16="http://schemas.microsoft.com/office/drawing/2014/main" id="{D8F8C429-8C74-C820-7151-39923526A1E8}"/>
              </a:ext>
            </a:extLst>
          </p:cNvPr>
          <p:cNvSpPr>
            <a:spLocks noGrp="1"/>
          </p:cNvSpPr>
          <p:nvPr>
            <p:ph idx="1"/>
          </p:nvPr>
        </p:nvSpPr>
        <p:spPr>
          <a:xfrm>
            <a:off x="1415263" y="1507761"/>
            <a:ext cx="7452816" cy="3008205"/>
          </a:xfrm>
        </p:spPr>
        <p:txBody>
          <a:bodyPr/>
          <a:lstStyle/>
          <a:p>
            <a:pPr marL="0" indent="0">
              <a:spcBef>
                <a:spcPts val="2400"/>
              </a:spcBef>
              <a:buNone/>
            </a:pPr>
            <a:r>
              <a:rPr lang="de-DE" sz="1600">
                <a:effectLst/>
                <a:ea typeface="Calibri" panose="020F0502020204030204" pitchFamily="34" charset="0"/>
              </a:rPr>
              <a:t>Wir wollen beim MINT und KI-Lehren und –Lernen neue Wege gehen.</a:t>
            </a:r>
            <a:endParaRPr lang="de-DE" sz="1600">
              <a:effectLst/>
              <a:ea typeface="Times New Roman" panose="02020603050405020304" pitchFamily="18" charset="0"/>
              <a:cs typeface="Segoe UI" panose="020B0502040204020203" pitchFamily="34" charset="0"/>
            </a:endParaRPr>
          </a:p>
          <a:p>
            <a:pPr marL="0" indent="0">
              <a:spcBef>
                <a:spcPts val="2400"/>
              </a:spcBef>
              <a:buNone/>
            </a:pPr>
            <a:r>
              <a:rPr lang="de-DE" sz="1600">
                <a:effectLst/>
                <a:ea typeface="Times New Roman" panose="02020603050405020304" pitchFamily="18" charset="0"/>
                <a:cs typeface="Segoe UI" panose="020B0502040204020203" pitchFamily="34" charset="0"/>
              </a:rPr>
              <a:t>Wir engagieren uns besonders dafür, dass die Gruppe der leistungsstärksten </a:t>
            </a:r>
            <a:br>
              <a:rPr lang="de-DE" sz="1600">
                <a:effectLst/>
                <a:ea typeface="Times New Roman" panose="02020603050405020304" pitchFamily="18" charset="0"/>
                <a:cs typeface="Segoe UI" panose="020B0502040204020203" pitchFamily="34" charset="0"/>
              </a:rPr>
            </a:br>
            <a:r>
              <a:rPr lang="de-DE" sz="1600">
                <a:effectLst/>
                <a:ea typeface="Times New Roman" panose="02020603050405020304" pitchFamily="18" charset="0"/>
                <a:cs typeface="Segoe UI" panose="020B0502040204020203" pitchFamily="34" charset="0"/>
              </a:rPr>
              <a:t>Schülerinnen und Schüler größer, die der leistungsschwächsten kleiner wird. </a:t>
            </a:r>
            <a:r>
              <a:rPr lang="de-DE" sz="1600">
                <a:effectLst/>
                <a:ea typeface="Times New Roman" panose="02020603050405020304" pitchFamily="18" charset="0"/>
              </a:rPr>
              <a:t> </a:t>
            </a:r>
            <a:r>
              <a:rPr lang="de-DE" sz="1600">
                <a:solidFill>
                  <a:srgbClr val="0078D4"/>
                </a:solidFill>
                <a:effectLst/>
                <a:ea typeface="Times New Roman" panose="02020603050405020304" pitchFamily="18" charset="0"/>
              </a:rPr>
              <a:t> </a:t>
            </a:r>
            <a:r>
              <a:rPr lang="de-DE" sz="1600">
                <a:effectLst/>
                <a:ea typeface="Times New Roman" panose="02020603050405020304" pitchFamily="18" charset="0"/>
              </a:rPr>
              <a:t>  </a:t>
            </a:r>
            <a:endParaRPr lang="de-DE" sz="1600">
              <a:effectLst/>
              <a:ea typeface="Times New Roman" panose="02020603050405020304" pitchFamily="18" charset="0"/>
              <a:cs typeface="Segoe UI" panose="020B0502040204020203" pitchFamily="34" charset="0"/>
            </a:endParaRPr>
          </a:p>
          <a:p>
            <a:pPr marL="0" indent="0">
              <a:spcBef>
                <a:spcPts val="2400"/>
              </a:spcBef>
              <a:buNone/>
            </a:pPr>
            <a:r>
              <a:rPr lang="de-DE" sz="1600">
                <a:effectLst/>
                <a:ea typeface="Times New Roman" panose="02020603050405020304" pitchFamily="18" charset="0"/>
                <a:cs typeface="Segoe UI" panose="020B0502040204020203" pitchFamily="34" charset="0"/>
              </a:rPr>
              <a:t>Wir wollen mit Schulen und deren Partnern im Bildungsökosystem zusammenarbeiten, öffnen uns dabei wieder für die Grundschule und wollen auch dazu beitragen, dass der Ganztag sich grundlegend wandelt.</a:t>
            </a:r>
            <a:endParaRPr lang="de-DE" sz="1600">
              <a:effectLst/>
              <a:ea typeface="Calibri" panose="020F0502020204030204" pitchFamily="34" charset="0"/>
            </a:endParaRPr>
          </a:p>
          <a:p>
            <a:pPr marL="0" indent="0">
              <a:spcBef>
                <a:spcPts val="2400"/>
              </a:spcBef>
              <a:buNone/>
            </a:pPr>
            <a:r>
              <a:rPr lang="de-DE" sz="1600">
                <a:effectLst/>
                <a:ea typeface="Calibri" panose="020F0502020204030204" pitchFamily="34" charset="0"/>
              </a:rPr>
              <a:t>Wir setzen uns für bessere Rahmenbedingungen im Bildungssystem ein. </a:t>
            </a:r>
            <a:endParaRPr lang="de-DE" sz="1600">
              <a:effectLst/>
              <a:latin typeface="Calibri" panose="020F0502020204030204" pitchFamily="34" charset="0"/>
              <a:ea typeface="Calibri" panose="020F0502020204030204" pitchFamily="34" charset="0"/>
            </a:endParaRPr>
          </a:p>
          <a:p>
            <a:pPr marL="0" indent="0">
              <a:spcBef>
                <a:spcPts val="2400"/>
              </a:spcBef>
              <a:buNone/>
            </a:pPr>
            <a:endParaRPr lang="de-DE" sz="1600">
              <a:ln>
                <a:noFill/>
              </a:ln>
              <a:solidFill>
                <a:srgbClr val="000000"/>
              </a:solidFill>
              <a:effectLst/>
              <a:ea typeface="Arial Unicode MS" panose="020B0604020202020204" pitchFamily="34" charset="-128"/>
              <a:cs typeface="Arial Unicode MS" panose="020B0604020202020204" pitchFamily="34" charset="-128"/>
            </a:endParaRPr>
          </a:p>
          <a:p>
            <a:pPr>
              <a:spcBef>
                <a:spcPts val="2400"/>
              </a:spcBef>
            </a:pPr>
            <a:endParaRPr lang="de-DE" sz="1600">
              <a:solidFill>
                <a:srgbClr val="000000"/>
              </a:solidFill>
              <a:ea typeface="Arial Unicode MS" panose="020B0604020202020204" pitchFamily="34" charset="-128"/>
              <a:cs typeface="Arial Unicode MS" panose="020B0604020202020204" pitchFamily="34" charset="-128"/>
            </a:endParaRPr>
          </a:p>
          <a:p>
            <a:pPr>
              <a:spcBef>
                <a:spcPts val="2400"/>
              </a:spcBef>
            </a:pPr>
            <a:endParaRPr lang="de-DE" sz="1600">
              <a:ln>
                <a:noFill/>
              </a:ln>
              <a:solidFill>
                <a:srgbClr val="000000"/>
              </a:solidFill>
              <a:effectLst/>
              <a:ea typeface="Arial Unicode MS" panose="020B0604020202020204" pitchFamily="34" charset="-128"/>
              <a:cs typeface="Arial Unicode MS" panose="020B0604020202020204" pitchFamily="34" charset="-128"/>
            </a:endParaRPr>
          </a:p>
          <a:p>
            <a:pPr marL="0" indent="0">
              <a:spcBef>
                <a:spcPts val="2400"/>
              </a:spcBef>
              <a:buNone/>
            </a:pPr>
            <a:endParaRPr lang="de-DE" sz="1600">
              <a:ln>
                <a:noFill/>
              </a:ln>
              <a:solidFill>
                <a:srgbClr val="000000"/>
              </a:solidFill>
              <a:effectLst/>
              <a:ea typeface="Arial Unicode MS" panose="020B0604020202020204" pitchFamily="34" charset="-128"/>
              <a:cs typeface="Arial Unicode MS" panose="020B0604020202020204" pitchFamily="34" charset="-128"/>
            </a:endParaRPr>
          </a:p>
          <a:p>
            <a:pPr>
              <a:lnSpc>
                <a:spcPct val="150000"/>
              </a:lnSpc>
              <a:spcBef>
                <a:spcPts val="2400"/>
              </a:spcBef>
            </a:pPr>
            <a:endParaRPr lang="de-DE" sz="1600"/>
          </a:p>
        </p:txBody>
      </p:sp>
      <p:pic>
        <p:nvPicPr>
          <p:cNvPr id="5" name="Grafik 4" descr="Ein Bild, das Zeichnung, Entwurf, Clipart, Lineart enthält.&#10;&#10;Automatisch generierte Beschreibung">
            <a:extLst>
              <a:ext uri="{FF2B5EF4-FFF2-40B4-BE49-F238E27FC236}">
                <a16:creationId xmlns:a16="http://schemas.microsoft.com/office/drawing/2014/main" id="{A75E8221-8ACB-7D69-3C51-13DCDD618C4A}"/>
              </a:ext>
            </a:extLst>
          </p:cNvPr>
          <p:cNvPicPr>
            <a:picLocks noChangeAspect="1"/>
          </p:cNvPicPr>
          <p:nvPr/>
        </p:nvPicPr>
        <p:blipFill>
          <a:blip r:embed="rId3"/>
          <a:stretch>
            <a:fillRect/>
          </a:stretch>
        </p:blipFill>
        <p:spPr>
          <a:xfrm>
            <a:off x="683568" y="1415758"/>
            <a:ext cx="610305" cy="494277"/>
          </a:xfrm>
          <a:prstGeom prst="rect">
            <a:avLst/>
          </a:prstGeom>
        </p:spPr>
      </p:pic>
      <p:pic>
        <p:nvPicPr>
          <p:cNvPr id="7" name="Grafik 6" descr="Ein Bild, das Clipart, Grafiken, Design, Darstellung enthält.&#10;&#10;Automatisch generierte Beschreibung">
            <a:extLst>
              <a:ext uri="{FF2B5EF4-FFF2-40B4-BE49-F238E27FC236}">
                <a16:creationId xmlns:a16="http://schemas.microsoft.com/office/drawing/2014/main" id="{2BDCE8A9-2166-E9AD-E9BA-7E74366EE2FB}"/>
              </a:ext>
            </a:extLst>
          </p:cNvPr>
          <p:cNvPicPr>
            <a:picLocks noChangeAspect="1"/>
          </p:cNvPicPr>
          <p:nvPr/>
        </p:nvPicPr>
        <p:blipFill>
          <a:blip r:embed="rId4"/>
          <a:stretch>
            <a:fillRect/>
          </a:stretch>
        </p:blipFill>
        <p:spPr>
          <a:xfrm>
            <a:off x="715067" y="2104468"/>
            <a:ext cx="498731" cy="494278"/>
          </a:xfrm>
          <a:prstGeom prst="rect">
            <a:avLst/>
          </a:prstGeom>
        </p:spPr>
      </p:pic>
      <p:pic>
        <p:nvPicPr>
          <p:cNvPr id="11" name="Grafik 10" descr="Ein Bild, das Entwurf enthält.&#10;&#10;Automatisch generierte Beschreibung">
            <a:extLst>
              <a:ext uri="{FF2B5EF4-FFF2-40B4-BE49-F238E27FC236}">
                <a16:creationId xmlns:a16="http://schemas.microsoft.com/office/drawing/2014/main" id="{E7386164-429A-2FB2-C83A-76AFFFE2940E}"/>
              </a:ext>
            </a:extLst>
          </p:cNvPr>
          <p:cNvPicPr>
            <a:picLocks noChangeAspect="1"/>
          </p:cNvPicPr>
          <p:nvPr/>
        </p:nvPicPr>
        <p:blipFill>
          <a:blip r:embed="rId5"/>
          <a:stretch>
            <a:fillRect/>
          </a:stretch>
        </p:blipFill>
        <p:spPr>
          <a:xfrm>
            <a:off x="715067" y="2860147"/>
            <a:ext cx="489979" cy="494277"/>
          </a:xfrm>
          <a:prstGeom prst="rect">
            <a:avLst/>
          </a:prstGeom>
        </p:spPr>
      </p:pic>
      <p:pic>
        <p:nvPicPr>
          <p:cNvPr id="15" name="Grafik 14" descr="Ein Bild, das Darstellung, Clipart, Kunst enthält.&#10;&#10;Automatisch generierte Beschreibung mit mittlerer Zuverlässigkeit">
            <a:extLst>
              <a:ext uri="{FF2B5EF4-FFF2-40B4-BE49-F238E27FC236}">
                <a16:creationId xmlns:a16="http://schemas.microsoft.com/office/drawing/2014/main" id="{60561602-553E-3B69-1D2F-702B328FD0B0}"/>
              </a:ext>
            </a:extLst>
          </p:cNvPr>
          <p:cNvPicPr>
            <a:picLocks noChangeAspect="1"/>
          </p:cNvPicPr>
          <p:nvPr/>
        </p:nvPicPr>
        <p:blipFill>
          <a:blip r:embed="rId6"/>
          <a:stretch>
            <a:fillRect/>
          </a:stretch>
        </p:blipFill>
        <p:spPr>
          <a:xfrm>
            <a:off x="755576" y="3697114"/>
            <a:ext cx="360000" cy="458812"/>
          </a:xfrm>
          <a:prstGeom prst="rect">
            <a:avLst/>
          </a:prstGeom>
        </p:spPr>
      </p:pic>
    </p:spTree>
    <p:extLst>
      <p:ext uri="{BB962C8B-B14F-4D97-AF65-F5344CB8AC3E}">
        <p14:creationId xmlns:p14="http://schemas.microsoft.com/office/powerpoint/2010/main" val="2095196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E298-7BF8-4E40-3556-E34FDB2738E4}"/>
            </a:ext>
          </a:extLst>
        </p:cNvPr>
        <p:cNvGrpSpPr/>
        <p:nvPr/>
      </p:nvGrpSpPr>
      <p:grpSpPr>
        <a:xfrm>
          <a:off x="0" y="0"/>
          <a:ext cx="0" cy="0"/>
          <a:chOff x="0" y="0"/>
          <a:chExt cx="0" cy="0"/>
        </a:xfrm>
      </p:grpSpPr>
      <p:pic>
        <p:nvPicPr>
          <p:cNvPr id="7" name="Bildplatzhalter 6">
            <a:extLst>
              <a:ext uri="{FF2B5EF4-FFF2-40B4-BE49-F238E27FC236}">
                <a16:creationId xmlns:a16="http://schemas.microsoft.com/office/drawing/2014/main" id="{C0592D8F-EBAF-EDD1-798F-D6338C8E548F}"/>
              </a:ext>
            </a:extLst>
          </p:cNvPr>
          <p:cNvPicPr>
            <a:picLocks noGrp="1" noChangeAspect="1"/>
          </p:cNvPicPr>
          <p:nvPr>
            <p:ph type="pic" sz="quarter" idx="11"/>
          </p:nvPr>
        </p:nvPicPr>
        <p:blipFill>
          <a:blip r:embed="rId2"/>
          <a:srcRect l="61" r="61"/>
          <a:stretch>
            <a:fillRect/>
          </a:stretch>
        </p:blipFill>
        <p:spPr/>
      </p:pic>
      <p:sp>
        <p:nvSpPr>
          <p:cNvPr id="3" name="Titel 2">
            <a:extLst>
              <a:ext uri="{FF2B5EF4-FFF2-40B4-BE49-F238E27FC236}">
                <a16:creationId xmlns:a16="http://schemas.microsoft.com/office/drawing/2014/main" id="{54F457E7-FF48-B0FC-55D3-2B6EA2467126}"/>
              </a:ext>
            </a:extLst>
          </p:cNvPr>
          <p:cNvSpPr>
            <a:spLocks noGrp="1"/>
          </p:cNvSpPr>
          <p:nvPr>
            <p:ph type="ctrTitle" sz="quarter"/>
          </p:nvPr>
        </p:nvSpPr>
        <p:spPr>
          <a:xfrm>
            <a:off x="32657" y="2640189"/>
            <a:ext cx="9078686" cy="549748"/>
          </a:xfrm>
        </p:spPr>
        <p:txBody>
          <a:bodyPr/>
          <a:lstStyle/>
          <a:p>
            <a:r>
              <a:rPr lang="de-DE" sz="3200"/>
              <a:t>Vielen Dank für Ihre Aufmerksamkeit</a:t>
            </a:r>
          </a:p>
        </p:txBody>
      </p:sp>
      <p:sp>
        <p:nvSpPr>
          <p:cNvPr id="4" name="Untertitel 3">
            <a:extLst>
              <a:ext uri="{FF2B5EF4-FFF2-40B4-BE49-F238E27FC236}">
                <a16:creationId xmlns:a16="http://schemas.microsoft.com/office/drawing/2014/main" id="{CFBD5A1C-D3B2-7BC9-F559-D70FBD1E8E7F}"/>
              </a:ext>
            </a:extLst>
          </p:cNvPr>
          <p:cNvSpPr>
            <a:spLocks noGrp="1"/>
          </p:cNvSpPr>
          <p:nvPr>
            <p:ph type="subTitle" sz="quarter" idx="1"/>
          </p:nvPr>
        </p:nvSpPr>
        <p:spPr>
          <a:xfrm>
            <a:off x="2375756" y="3255826"/>
            <a:ext cx="5883690" cy="391628"/>
          </a:xfrm>
        </p:spPr>
        <p:txBody>
          <a:bodyPr/>
          <a:lstStyle/>
          <a:p>
            <a:r>
              <a:rPr lang="de-DE" sz="2000"/>
              <a:t>THOMAS.SCHMITT@telekom-stiftung.de</a:t>
            </a:r>
          </a:p>
        </p:txBody>
      </p:sp>
      <p:sp>
        <p:nvSpPr>
          <p:cNvPr id="5" name="Textplatzhalter 4">
            <a:extLst>
              <a:ext uri="{FF2B5EF4-FFF2-40B4-BE49-F238E27FC236}">
                <a16:creationId xmlns:a16="http://schemas.microsoft.com/office/drawing/2014/main" id="{5DB4800F-3C71-5762-EE73-EF3474AB2E55}"/>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348684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ruppieren 23">
            <a:extLst>
              <a:ext uri="{FF2B5EF4-FFF2-40B4-BE49-F238E27FC236}">
                <a16:creationId xmlns:a16="http://schemas.microsoft.com/office/drawing/2014/main" id="{3ECE556D-B32A-EFC6-7C93-5D17335E831C}"/>
              </a:ext>
            </a:extLst>
          </p:cNvPr>
          <p:cNvGrpSpPr/>
          <p:nvPr/>
        </p:nvGrpSpPr>
        <p:grpSpPr>
          <a:xfrm>
            <a:off x="705325" y="1135539"/>
            <a:ext cx="2750841" cy="2516331"/>
            <a:chOff x="611560" y="1783611"/>
            <a:chExt cx="2750841" cy="2516331"/>
          </a:xfrm>
        </p:grpSpPr>
        <p:sp>
          <p:nvSpPr>
            <p:cNvPr id="2" name="Rechteck 1">
              <a:extLst>
                <a:ext uri="{FF2B5EF4-FFF2-40B4-BE49-F238E27FC236}">
                  <a16:creationId xmlns:a16="http://schemas.microsoft.com/office/drawing/2014/main" id="{3E7B664F-DC2F-D320-4EFA-9B14EC691028}"/>
                </a:ext>
              </a:extLst>
            </p:cNvPr>
            <p:cNvSpPr/>
            <p:nvPr/>
          </p:nvSpPr>
          <p:spPr bwMode="auto">
            <a:xfrm>
              <a:off x="683569" y="2643758"/>
              <a:ext cx="2678832" cy="1656184"/>
            </a:xfrm>
            <a:prstGeom prst="rect">
              <a:avLst/>
            </a:prstGeom>
            <a:solidFill>
              <a:schemeClr val="accent6"/>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600" b="0" i="0" u="none" strike="noStrike" cap="none" normalizeH="0" baseline="0" err="1">
                <a:ln>
                  <a:noFill/>
                </a:ln>
                <a:solidFill>
                  <a:srgbClr val="000000"/>
                </a:solidFill>
                <a:effectLst/>
                <a:latin typeface="+mn-lt"/>
                <a:ea typeface="ヒラギノ角ゴ Pro W3" charset="0"/>
              </a:endParaRPr>
            </a:p>
          </p:txBody>
        </p:sp>
        <p:sp>
          <p:nvSpPr>
            <p:cNvPr id="4" name="Textfeld 3">
              <a:extLst>
                <a:ext uri="{FF2B5EF4-FFF2-40B4-BE49-F238E27FC236}">
                  <a16:creationId xmlns:a16="http://schemas.microsoft.com/office/drawing/2014/main" id="{3EC1BA54-216C-11E9-7818-BD9A44C9E9F0}"/>
                </a:ext>
              </a:extLst>
            </p:cNvPr>
            <p:cNvSpPr txBox="1"/>
            <p:nvPr/>
          </p:nvSpPr>
          <p:spPr>
            <a:xfrm>
              <a:off x="827584" y="2715766"/>
              <a:ext cx="2534816" cy="1421928"/>
            </a:xfrm>
            <a:prstGeom prst="rect">
              <a:avLst/>
            </a:prstGeom>
            <a:noFill/>
          </p:spPr>
          <p:txBody>
            <a:bodyPr wrap="square" rtlCol="0">
              <a:spAutoFit/>
            </a:bodyPr>
            <a:lstStyle/>
            <a:p>
              <a:pPr algn="l"/>
              <a:r>
                <a:rPr lang="de-DE" sz="1600">
                  <a:solidFill>
                    <a:schemeClr val="bg1"/>
                  </a:solidFill>
                  <a:latin typeface="+mn-lt"/>
                </a:rPr>
                <a:t>Alle Kinder und Jugendlichen in Deutschland haben die Chance, ihre individuellen Potenziale zu entfalten – unabhängig von ihren Voraussetzungen.</a:t>
              </a:r>
            </a:p>
          </p:txBody>
        </p:sp>
        <p:sp>
          <p:nvSpPr>
            <p:cNvPr id="15" name="Textfeld 14">
              <a:extLst>
                <a:ext uri="{FF2B5EF4-FFF2-40B4-BE49-F238E27FC236}">
                  <a16:creationId xmlns:a16="http://schemas.microsoft.com/office/drawing/2014/main" id="{4594456D-6A3C-CE17-17F1-EAAC10E4DF51}"/>
                </a:ext>
              </a:extLst>
            </p:cNvPr>
            <p:cNvSpPr txBox="1"/>
            <p:nvPr/>
          </p:nvSpPr>
          <p:spPr>
            <a:xfrm>
              <a:off x="611560" y="2329826"/>
              <a:ext cx="1326004" cy="313932"/>
            </a:xfrm>
            <a:prstGeom prst="rect">
              <a:avLst/>
            </a:prstGeom>
            <a:noFill/>
          </p:spPr>
          <p:txBody>
            <a:bodyPr wrap="none">
              <a:spAutoFit/>
            </a:bodyPr>
            <a:lstStyle/>
            <a:p>
              <a:pPr algn="l"/>
              <a:r>
                <a:rPr lang="de-DE" sz="1600">
                  <a:solidFill>
                    <a:schemeClr val="tx2"/>
                  </a:solidFill>
                  <a:latin typeface="+mj-lt"/>
                </a:rPr>
                <a:t>Unsere Vision</a:t>
              </a:r>
            </a:p>
          </p:txBody>
        </p:sp>
        <p:pic>
          <p:nvPicPr>
            <p:cNvPr id="20" name="Grafik 19">
              <a:extLst>
                <a:ext uri="{FF2B5EF4-FFF2-40B4-BE49-F238E27FC236}">
                  <a16:creationId xmlns:a16="http://schemas.microsoft.com/office/drawing/2014/main" id="{7201B390-A8AA-8BD7-F5DD-B59C7EFD6D09}"/>
                </a:ext>
              </a:extLst>
            </p:cNvPr>
            <p:cNvPicPr>
              <a:picLocks noChangeAspect="1"/>
            </p:cNvPicPr>
            <p:nvPr/>
          </p:nvPicPr>
          <p:blipFill>
            <a:blip r:embed="rId3"/>
            <a:stretch>
              <a:fillRect/>
            </a:stretch>
          </p:blipFill>
          <p:spPr>
            <a:xfrm>
              <a:off x="660701" y="1783611"/>
              <a:ext cx="502751" cy="516563"/>
            </a:xfrm>
            <a:prstGeom prst="rect">
              <a:avLst/>
            </a:prstGeom>
          </p:spPr>
        </p:pic>
      </p:grpSp>
      <p:grpSp>
        <p:nvGrpSpPr>
          <p:cNvPr id="23" name="Gruppieren 22">
            <a:extLst>
              <a:ext uri="{FF2B5EF4-FFF2-40B4-BE49-F238E27FC236}">
                <a16:creationId xmlns:a16="http://schemas.microsoft.com/office/drawing/2014/main" id="{CC4EC9A7-175E-0251-45CF-43104D9AE41A}"/>
              </a:ext>
            </a:extLst>
          </p:cNvPr>
          <p:cNvGrpSpPr/>
          <p:nvPr/>
        </p:nvGrpSpPr>
        <p:grpSpPr>
          <a:xfrm>
            <a:off x="3707904" y="1059580"/>
            <a:ext cx="4788008" cy="3528392"/>
            <a:chOff x="3974491" y="935386"/>
            <a:chExt cx="4466378" cy="3471842"/>
          </a:xfrm>
        </p:grpSpPr>
        <p:sp>
          <p:nvSpPr>
            <p:cNvPr id="5" name="Rechteck 4">
              <a:extLst>
                <a:ext uri="{FF2B5EF4-FFF2-40B4-BE49-F238E27FC236}">
                  <a16:creationId xmlns:a16="http://schemas.microsoft.com/office/drawing/2014/main" id="{37C09F58-2423-9CA4-CA0A-82D81D3DE083}"/>
                </a:ext>
              </a:extLst>
            </p:cNvPr>
            <p:cNvSpPr/>
            <p:nvPr/>
          </p:nvSpPr>
          <p:spPr bwMode="auto">
            <a:xfrm>
              <a:off x="4041662" y="1820389"/>
              <a:ext cx="4399207" cy="2585881"/>
            </a:xfrm>
            <a:prstGeom prst="rect">
              <a:avLst/>
            </a:prstGeom>
            <a:solidFill>
              <a:schemeClr val="accent1"/>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mn-lt"/>
                <a:ea typeface="ヒラギノ角ゴ Pro W3" charset="0"/>
              </a:endParaRPr>
            </a:p>
          </p:txBody>
        </p:sp>
        <p:sp>
          <p:nvSpPr>
            <p:cNvPr id="14" name="Textfeld 13">
              <a:extLst>
                <a:ext uri="{FF2B5EF4-FFF2-40B4-BE49-F238E27FC236}">
                  <a16:creationId xmlns:a16="http://schemas.microsoft.com/office/drawing/2014/main" id="{B5BF2DEE-1E99-FEAE-0B59-DA01A1D1C6C5}"/>
                </a:ext>
              </a:extLst>
            </p:cNvPr>
            <p:cNvSpPr txBox="1"/>
            <p:nvPr/>
          </p:nvSpPr>
          <p:spPr>
            <a:xfrm>
              <a:off x="4176004" y="1863340"/>
              <a:ext cx="4216758" cy="2543888"/>
            </a:xfrm>
            <a:prstGeom prst="rect">
              <a:avLst/>
            </a:prstGeom>
            <a:noFill/>
          </p:spPr>
          <p:txBody>
            <a:bodyPr wrap="square" rtlCol="0">
              <a:spAutoFit/>
            </a:bodyPr>
            <a:lstStyle/>
            <a:p>
              <a:pPr algn="l"/>
              <a:r>
                <a:rPr lang="de-DE" sz="1500">
                  <a:solidFill>
                    <a:schemeClr val="bg1"/>
                  </a:solidFill>
                  <a:latin typeface="+mn-lt"/>
                </a:rPr>
                <a:t>Wir sind eine Bildungsstiftung und wollen mit unseren Aktivitäten die MINT-Kompetenzen von Kindern und Jugendlichen verbessern. Dazu gehören für uns auch das Arbeiten in der Kultur der Digitalität und das Lernen mit und über Künstliche Intelligenz. Wir wollen die Bildungschancen junger Menschen erhöhen und konzentrieren uns darauf, dass die Gruppe der leistungsstärksten Schülerinnen und Schüler größer und die der leistungsschwächsten kleiner wird. Wir arbeiten mit Schulen und deren Partnern im Bildungsökosystem zusammen und engagieren uns für bessere Rahmenbedingungen im gesamten Bildungssystem.  </a:t>
              </a:r>
            </a:p>
          </p:txBody>
        </p:sp>
        <p:sp>
          <p:nvSpPr>
            <p:cNvPr id="16" name="Textfeld 15">
              <a:extLst>
                <a:ext uri="{FF2B5EF4-FFF2-40B4-BE49-F238E27FC236}">
                  <a16:creationId xmlns:a16="http://schemas.microsoft.com/office/drawing/2014/main" id="{077FD622-F526-35A9-417A-1094BB8DD612}"/>
                </a:ext>
              </a:extLst>
            </p:cNvPr>
            <p:cNvSpPr txBox="1"/>
            <p:nvPr/>
          </p:nvSpPr>
          <p:spPr>
            <a:xfrm>
              <a:off x="3974491" y="1506457"/>
              <a:ext cx="1409360" cy="313932"/>
            </a:xfrm>
            <a:prstGeom prst="rect">
              <a:avLst/>
            </a:prstGeom>
            <a:noFill/>
          </p:spPr>
          <p:txBody>
            <a:bodyPr wrap="none">
              <a:spAutoFit/>
            </a:bodyPr>
            <a:lstStyle/>
            <a:p>
              <a:pPr algn="l"/>
              <a:r>
                <a:rPr lang="de-DE" sz="1600">
                  <a:solidFill>
                    <a:schemeClr val="tx2"/>
                  </a:solidFill>
                  <a:latin typeface="+mj-lt"/>
                </a:rPr>
                <a:t>Unsere</a:t>
              </a:r>
              <a:r>
                <a:rPr lang="de-DE" sz="1500">
                  <a:solidFill>
                    <a:schemeClr val="tx2"/>
                  </a:solidFill>
                  <a:latin typeface="+mj-lt"/>
                </a:rPr>
                <a:t> Mission</a:t>
              </a:r>
            </a:p>
          </p:txBody>
        </p:sp>
        <p:pic>
          <p:nvPicPr>
            <p:cNvPr id="21" name="Grafik 20">
              <a:extLst>
                <a:ext uri="{FF2B5EF4-FFF2-40B4-BE49-F238E27FC236}">
                  <a16:creationId xmlns:a16="http://schemas.microsoft.com/office/drawing/2014/main" id="{6A869388-BE59-2128-90A1-5B1B110F0ED4}"/>
                </a:ext>
              </a:extLst>
            </p:cNvPr>
            <p:cNvPicPr>
              <a:picLocks noChangeAspect="1"/>
            </p:cNvPicPr>
            <p:nvPr/>
          </p:nvPicPr>
          <p:blipFill>
            <a:blip r:embed="rId4"/>
            <a:srcRect/>
            <a:stretch/>
          </p:blipFill>
          <p:spPr>
            <a:xfrm>
              <a:off x="4108833" y="935386"/>
              <a:ext cx="495577" cy="508284"/>
            </a:xfrm>
            <a:prstGeom prst="rect">
              <a:avLst/>
            </a:prstGeom>
          </p:spPr>
        </p:pic>
      </p:grpSp>
      <p:sp>
        <p:nvSpPr>
          <p:cNvPr id="6" name="Titel 1">
            <a:extLst>
              <a:ext uri="{FF2B5EF4-FFF2-40B4-BE49-F238E27FC236}">
                <a16:creationId xmlns:a16="http://schemas.microsoft.com/office/drawing/2014/main" id="{323ADF3F-9385-C5E7-13BC-834B94538F43}"/>
              </a:ext>
            </a:extLst>
          </p:cNvPr>
          <p:cNvSpPr>
            <a:spLocks noGrp="1"/>
          </p:cNvSpPr>
          <p:nvPr>
            <p:ph type="title"/>
          </p:nvPr>
        </p:nvSpPr>
        <p:spPr>
          <a:xfrm>
            <a:off x="683999" y="684000"/>
            <a:ext cx="8241791" cy="571500"/>
          </a:xfrm>
        </p:spPr>
        <p:txBody>
          <a:bodyPr/>
          <a:lstStyle/>
          <a:p>
            <a:r>
              <a:rPr lang="de-DE"/>
              <a:t>Unser Claim - Aus Wissen wird Können</a:t>
            </a:r>
          </a:p>
        </p:txBody>
      </p:sp>
    </p:spTree>
    <p:extLst>
      <p:ext uri="{BB962C8B-B14F-4D97-AF65-F5344CB8AC3E}">
        <p14:creationId xmlns:p14="http://schemas.microsoft.com/office/powerpoint/2010/main" val="22867392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1188" name="Rectangle 4"/>
          <p:cNvSpPr>
            <a:spLocks noGrp="1" noChangeArrowheads="1"/>
          </p:cNvSpPr>
          <p:nvPr>
            <p:ph type="title"/>
          </p:nvPr>
        </p:nvSpPr>
        <p:spPr>
          <a:xfrm>
            <a:off x="863600" y="400077"/>
            <a:ext cx="6624638" cy="900000"/>
          </a:xfrm>
        </p:spPr>
        <p:txBody>
          <a:bodyPr/>
          <a:lstStyle/>
          <a:p>
            <a:r>
              <a:rPr lang="de-DE"/>
              <a:t>Bildungssystem vor großen Herausforderungen</a:t>
            </a:r>
          </a:p>
        </p:txBody>
      </p:sp>
      <p:sp>
        <p:nvSpPr>
          <p:cNvPr id="861189" name="Rectangle 5"/>
          <p:cNvSpPr>
            <a:spLocks noGrp="1" noChangeArrowheads="1"/>
          </p:cNvSpPr>
          <p:nvPr>
            <p:ph idx="1"/>
          </p:nvPr>
        </p:nvSpPr>
        <p:spPr>
          <a:xfrm>
            <a:off x="863600" y="1387137"/>
            <a:ext cx="6624638" cy="3132832"/>
          </a:xfrm>
        </p:spPr>
        <p:txBody>
          <a:bodyPr/>
          <a:lstStyle/>
          <a:p>
            <a:pPr lvl="1">
              <a:buFont typeface="Wingdings" panose="05000000000000000000" pitchFamily="2" charset="2"/>
              <a:buChar char="§"/>
              <a:defRPr/>
            </a:pPr>
            <a:r>
              <a:rPr lang="de-DE"/>
              <a:t>Kinder und Jugendliche in Deutschland haben je nach Herkunft und sozialem Umfeld unterschiedlich gute Chancen auf gute Bildung.</a:t>
            </a:r>
          </a:p>
          <a:p>
            <a:pPr lvl="1">
              <a:buFont typeface="Wingdings" panose="05000000000000000000" pitchFamily="2" charset="2"/>
              <a:buChar char="§"/>
              <a:defRPr/>
            </a:pPr>
            <a:endParaRPr lang="de-DE"/>
          </a:p>
          <a:p>
            <a:pPr lvl="1">
              <a:buFont typeface="Wingdings" panose="05000000000000000000" pitchFamily="2" charset="2"/>
              <a:buChar char="§"/>
              <a:defRPr/>
            </a:pPr>
            <a:r>
              <a:rPr lang="de-DE"/>
              <a:t>Zu viele Grundschulkinder erreichen Mindeststandards im Fächern wie Mathematik, Naturwissenschaften oder Deutsch nicht mehr.</a:t>
            </a:r>
          </a:p>
          <a:p>
            <a:pPr lvl="1">
              <a:buFont typeface="Wingdings" panose="05000000000000000000" pitchFamily="2" charset="2"/>
              <a:buChar char="§"/>
              <a:defRPr/>
            </a:pPr>
            <a:endParaRPr lang="de-DE"/>
          </a:p>
          <a:p>
            <a:pPr lvl="1">
              <a:buFont typeface="Wingdings" panose="05000000000000000000" pitchFamily="2" charset="2"/>
              <a:buChar char="§"/>
              <a:defRPr/>
            </a:pPr>
            <a:r>
              <a:rPr lang="de-DE"/>
              <a:t>Deutschland hat zu wenig Lehrkräfte, vor allem in den MINT-Fächern fehlt Personal.</a:t>
            </a:r>
          </a:p>
          <a:p>
            <a:pPr lvl="1">
              <a:buFont typeface="Wingdings" panose="05000000000000000000" pitchFamily="2" charset="2"/>
              <a:buChar char="§"/>
              <a:defRPr/>
            </a:pPr>
            <a:endParaRPr lang="de-DE"/>
          </a:p>
          <a:p>
            <a:pPr lvl="1">
              <a:buFont typeface="Wingdings" panose="05000000000000000000" pitchFamily="2" charset="2"/>
              <a:buChar char="§"/>
              <a:defRPr/>
            </a:pPr>
            <a:r>
              <a:rPr lang="de-DE"/>
              <a:t>Die Schulen haben zu wenig Freiräume, z.B. dürfen Schulleitungen nicht immer über Personal und Finanzen entscheiden. </a:t>
            </a:r>
          </a:p>
          <a:p>
            <a:pPr lvl="1">
              <a:buFont typeface="Wingdings" panose="05000000000000000000" pitchFamily="2" charset="2"/>
              <a:buChar char="§"/>
              <a:defRPr/>
            </a:pPr>
            <a:endParaRPr lang="de-DE"/>
          </a:p>
          <a:p>
            <a:pPr lvl="1">
              <a:buFont typeface="Wingdings" panose="05000000000000000000" pitchFamily="2" charset="2"/>
              <a:buChar char="§"/>
              <a:defRPr/>
            </a:pPr>
            <a:r>
              <a:rPr lang="de-DE"/>
              <a:t>Viele Steuerungsprozesse im Bildungssystem sind sehr komplex wegen unterschiedlicher Zuständigkeiten.</a:t>
            </a:r>
          </a:p>
          <a:p>
            <a:pPr lvl="1">
              <a:buFont typeface="Wingdings" panose="05000000000000000000" pitchFamily="2" charset="2"/>
              <a:buChar char="§"/>
              <a:defRPr/>
            </a:pPr>
            <a:endParaRPr lang="de-DE"/>
          </a:p>
          <a:p>
            <a:pPr lvl="1">
              <a:buFont typeface="Wingdings" panose="05000000000000000000" pitchFamily="2" charset="2"/>
              <a:buChar char="§"/>
              <a:defRPr/>
            </a:pPr>
            <a:r>
              <a:rPr lang="de-DE"/>
              <a:t>KI-Hype</a:t>
            </a:r>
          </a:p>
          <a:p>
            <a:pPr lvl="1">
              <a:buFont typeface="Lucida Grande"/>
              <a:buChar char="»"/>
              <a:defRPr/>
            </a:pPr>
            <a:endParaRPr lang="de-DE"/>
          </a:p>
          <a:p>
            <a:pPr marL="0" indent="0">
              <a:buNone/>
            </a:pPr>
            <a:endParaRPr lang="de-DE"/>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D2E5E-C6EA-D77E-8B9B-CB86261072BD}"/>
              </a:ext>
            </a:extLst>
          </p:cNvPr>
          <p:cNvSpPr>
            <a:spLocks noGrp="1"/>
          </p:cNvSpPr>
          <p:nvPr>
            <p:ph type="title"/>
          </p:nvPr>
        </p:nvSpPr>
        <p:spPr/>
        <p:txBody>
          <a:bodyPr/>
          <a:lstStyle/>
          <a:p>
            <a:r>
              <a:rPr lang="de-DE"/>
              <a:t>PISA 2022</a:t>
            </a:r>
          </a:p>
        </p:txBody>
      </p:sp>
      <p:sp>
        <p:nvSpPr>
          <p:cNvPr id="3" name="Inhaltsplatzhalter 2">
            <a:extLst>
              <a:ext uri="{FF2B5EF4-FFF2-40B4-BE49-F238E27FC236}">
                <a16:creationId xmlns:a16="http://schemas.microsoft.com/office/drawing/2014/main" id="{847A7429-04C3-3040-FB09-6B6F8A4B4C53}"/>
              </a:ext>
            </a:extLst>
          </p:cNvPr>
          <p:cNvSpPr>
            <a:spLocks noGrp="1"/>
          </p:cNvSpPr>
          <p:nvPr>
            <p:ph idx="1"/>
          </p:nvPr>
        </p:nvSpPr>
        <p:spPr>
          <a:xfrm>
            <a:off x="873442" y="1572572"/>
            <a:ext cx="7095204" cy="2844800"/>
          </a:xfrm>
        </p:spPr>
        <p:txBody>
          <a:bodyPr/>
          <a:lstStyle/>
          <a:p>
            <a:r>
              <a:rPr kumimoji="0" lang="de-DE" sz="1600" i="0" u="none" strike="noStrike" kern="100" cap="none" spc="0" normalizeH="0" baseline="0" noProof="0">
                <a:ln>
                  <a:noFill/>
                </a:ln>
                <a:solidFill>
                  <a:srgbClr val="000000"/>
                </a:solidFill>
                <a:effectLst/>
                <a:uLnTx/>
                <a:uFillTx/>
                <a:ea typeface="Calibri" panose="020F0502020204030204" pitchFamily="34" charset="0"/>
              </a:rPr>
              <a:t>30 % der </a:t>
            </a:r>
            <a:r>
              <a:rPr kumimoji="0" lang="de-DE" sz="1600" i="0" u="none" strike="noStrike" kern="100" cap="none" spc="0" normalizeH="0" baseline="0" noProof="0" err="1">
                <a:ln>
                  <a:noFill/>
                </a:ln>
                <a:solidFill>
                  <a:srgbClr val="000000"/>
                </a:solidFill>
                <a:effectLst/>
                <a:uLnTx/>
                <a:uFillTx/>
                <a:ea typeface="Calibri" panose="020F0502020204030204" pitchFamily="34" charset="0"/>
              </a:rPr>
              <a:t>Neuntklässler:innen</a:t>
            </a:r>
            <a:r>
              <a:rPr kumimoji="0" lang="de-DE" sz="1600" i="0" u="none" strike="noStrike" kern="100" cap="none" spc="0" normalizeH="0" baseline="0" noProof="0">
                <a:ln>
                  <a:noFill/>
                </a:ln>
                <a:solidFill>
                  <a:srgbClr val="000000"/>
                </a:solidFill>
                <a:effectLst/>
                <a:uLnTx/>
                <a:uFillTx/>
                <a:ea typeface="Calibri" panose="020F0502020204030204" pitchFamily="34" charset="0"/>
              </a:rPr>
              <a:t> in Deutschland sind </a:t>
            </a:r>
            <a:r>
              <a:rPr lang="de-DE" sz="1600" kern="100">
                <a:solidFill>
                  <a:srgbClr val="000000"/>
                </a:solidFill>
                <a:ea typeface="Calibri" panose="020F0502020204030204" pitchFamily="34" charset="0"/>
              </a:rPr>
              <a:t>in Mathematik </a:t>
            </a:r>
            <a:r>
              <a:rPr kumimoji="0" lang="de-DE" sz="1600" i="0" u="none" strike="noStrike" kern="100" cap="none" spc="0" normalizeH="0" baseline="0" noProof="0">
                <a:ln>
                  <a:noFill/>
                </a:ln>
                <a:solidFill>
                  <a:srgbClr val="000000"/>
                </a:solidFill>
                <a:effectLst/>
                <a:uLnTx/>
                <a:uFillTx/>
                <a:ea typeface="Calibri" panose="020F0502020204030204" pitchFamily="34" charset="0"/>
              </a:rPr>
              <a:t>besonders</a:t>
            </a:r>
            <a:r>
              <a:rPr lang="de-DE" sz="1600" kern="100">
                <a:solidFill>
                  <a:srgbClr val="000000"/>
                </a:solidFill>
                <a:ea typeface="Calibri" panose="020F0502020204030204" pitchFamily="34" charset="0"/>
              </a:rPr>
              <a:t> leistungsschwach, nur </a:t>
            </a:r>
            <a:r>
              <a:rPr kumimoji="0" lang="de-DE" sz="1600" i="0" u="none" strike="noStrike" kern="100" cap="none" spc="0" normalizeH="0" baseline="0" noProof="0">
                <a:ln>
                  <a:noFill/>
                </a:ln>
                <a:solidFill>
                  <a:srgbClr val="000000"/>
                </a:solidFill>
                <a:effectLst/>
                <a:uLnTx/>
                <a:uFillTx/>
                <a:ea typeface="Calibri" panose="020F0502020204030204" pitchFamily="34" charset="0"/>
              </a:rPr>
              <a:t>9 % leistungsstark</a:t>
            </a:r>
          </a:p>
          <a:p>
            <a:endParaRPr lang="de-DE" sz="1600" kern="100">
              <a:solidFill>
                <a:srgbClr val="000000"/>
              </a:solidFill>
              <a:ea typeface="Calibri" panose="020F0502020204030204" pitchFamily="34" charset="0"/>
            </a:endParaRPr>
          </a:p>
          <a:p>
            <a:r>
              <a:rPr kumimoji="0" lang="de-DE" sz="1600" i="0" u="none" strike="noStrike" kern="100" cap="none" spc="0" normalizeH="0" baseline="0" noProof="0">
                <a:ln>
                  <a:noFill/>
                </a:ln>
                <a:solidFill>
                  <a:srgbClr val="000000"/>
                </a:solidFill>
                <a:effectLst/>
                <a:uLnTx/>
                <a:uFillTx/>
                <a:ea typeface="Calibri" panose="020F0502020204030204" pitchFamily="34" charset="0"/>
              </a:rPr>
              <a:t>23 % der </a:t>
            </a:r>
            <a:r>
              <a:rPr kumimoji="0" lang="de-DE" sz="1600" i="0" u="none" strike="noStrike" kern="100" cap="none" spc="0" normalizeH="0" baseline="0" noProof="0" err="1">
                <a:ln>
                  <a:noFill/>
                </a:ln>
                <a:solidFill>
                  <a:srgbClr val="000000"/>
                </a:solidFill>
                <a:effectLst/>
                <a:uLnTx/>
                <a:uFillTx/>
                <a:ea typeface="Calibri" panose="020F0502020204030204" pitchFamily="34" charset="0"/>
              </a:rPr>
              <a:t>Neuntklässler:innen</a:t>
            </a:r>
            <a:r>
              <a:rPr kumimoji="0" lang="de-DE" sz="1600" i="0" u="none" strike="noStrike" kern="100" cap="none" spc="0" normalizeH="0" baseline="0" noProof="0">
                <a:ln>
                  <a:noFill/>
                </a:ln>
                <a:solidFill>
                  <a:srgbClr val="000000"/>
                </a:solidFill>
                <a:effectLst/>
                <a:uLnTx/>
                <a:uFillTx/>
                <a:ea typeface="Calibri" panose="020F0502020204030204" pitchFamily="34" charset="0"/>
              </a:rPr>
              <a:t> in Deutschland sind </a:t>
            </a:r>
            <a:r>
              <a:rPr lang="de-DE" sz="1600" kern="100">
                <a:solidFill>
                  <a:srgbClr val="000000"/>
                </a:solidFill>
                <a:ea typeface="Calibri" panose="020F0502020204030204" pitchFamily="34" charset="0"/>
              </a:rPr>
              <a:t>in den Naturwissenschaften </a:t>
            </a:r>
            <a:r>
              <a:rPr kumimoji="0" lang="de-DE" sz="1600" i="0" u="none" strike="noStrike" kern="100" cap="none" spc="0" normalizeH="0" baseline="0" noProof="0">
                <a:ln>
                  <a:noFill/>
                </a:ln>
                <a:solidFill>
                  <a:srgbClr val="000000"/>
                </a:solidFill>
                <a:effectLst/>
                <a:uLnTx/>
                <a:uFillTx/>
                <a:ea typeface="Calibri" panose="020F0502020204030204" pitchFamily="34" charset="0"/>
              </a:rPr>
              <a:t>besonders</a:t>
            </a:r>
            <a:r>
              <a:rPr lang="de-DE" sz="1600" kern="100">
                <a:solidFill>
                  <a:srgbClr val="000000"/>
                </a:solidFill>
                <a:ea typeface="Calibri" panose="020F0502020204030204" pitchFamily="34" charset="0"/>
              </a:rPr>
              <a:t> leistungsschwach</a:t>
            </a:r>
            <a:r>
              <a:rPr kumimoji="0" lang="de-DE" sz="1600" i="0" u="none" strike="noStrike" kern="100" cap="none" spc="0" normalizeH="0" baseline="0" noProof="0">
                <a:ln>
                  <a:noFill/>
                </a:ln>
                <a:solidFill>
                  <a:srgbClr val="000000"/>
                </a:solidFill>
                <a:effectLst/>
                <a:uLnTx/>
                <a:uFillTx/>
                <a:ea typeface="Calibri" panose="020F0502020204030204" pitchFamily="34" charset="0"/>
              </a:rPr>
              <a:t>, nur 10 % leistungsstark </a:t>
            </a:r>
          </a:p>
          <a:p>
            <a:endParaRPr kumimoji="0" lang="de-DE" sz="1600" i="0" u="none" strike="noStrike" kern="100" cap="none" spc="0" normalizeH="0" baseline="0" noProof="0">
              <a:ln>
                <a:noFill/>
              </a:ln>
              <a:solidFill>
                <a:srgbClr val="000000"/>
              </a:solidFill>
              <a:effectLst/>
              <a:uLnTx/>
              <a:uFillTx/>
              <a:ea typeface="Calibri" panose="020F0502020204030204" pitchFamily="34" charset="0"/>
            </a:endParaRPr>
          </a:p>
          <a:p>
            <a:r>
              <a:rPr lang="de-DE" sz="1600" kern="100">
                <a:effectLst/>
                <a:ea typeface="Calibri" panose="020F0502020204030204" pitchFamily="34" charset="0"/>
              </a:rPr>
              <a:t>Rückgang in Lesen und Mathematik seit PISA 2018 entspricht dem Lernfortschritt eines ganzen Schuljahres.</a:t>
            </a:r>
          </a:p>
          <a:p>
            <a:pPr marL="0" indent="0">
              <a:buNone/>
            </a:pPr>
            <a:endParaRPr lang="de-DE" sz="1800"/>
          </a:p>
        </p:txBody>
      </p:sp>
    </p:spTree>
    <p:extLst>
      <p:ext uri="{BB962C8B-B14F-4D97-AF65-F5344CB8AC3E}">
        <p14:creationId xmlns:p14="http://schemas.microsoft.com/office/powerpoint/2010/main" val="3416730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020D4CB9-AF64-4414-9DCA-370F3E9F21A5}"/>
              </a:ext>
            </a:extLst>
          </p:cNvPr>
          <p:cNvPicPr>
            <a:picLocks noGrp="1" noChangeAspect="1"/>
          </p:cNvPicPr>
          <p:nvPr>
            <p:ph type="pic" sz="quarter" idx="11"/>
          </p:nvPr>
        </p:nvPicPr>
        <p:blipFill>
          <a:blip r:embed="rId3"/>
          <a:srcRect l="61" r="61"/>
          <a:stretch>
            <a:fillRect/>
          </a:stretch>
        </p:blipFill>
        <p:spPr/>
      </p:pic>
      <p:sp>
        <p:nvSpPr>
          <p:cNvPr id="3" name="Titel 2">
            <a:extLst>
              <a:ext uri="{FF2B5EF4-FFF2-40B4-BE49-F238E27FC236}">
                <a16:creationId xmlns:a16="http://schemas.microsoft.com/office/drawing/2014/main" id="{0EF4134B-702D-4209-800F-CE3CBB7FA58B}"/>
              </a:ext>
            </a:extLst>
          </p:cNvPr>
          <p:cNvSpPr>
            <a:spLocks noGrp="1"/>
          </p:cNvSpPr>
          <p:nvPr>
            <p:ph type="ctrTitle" sz="quarter"/>
          </p:nvPr>
        </p:nvSpPr>
        <p:spPr>
          <a:xfrm>
            <a:off x="350224" y="2404061"/>
            <a:ext cx="8722608" cy="933314"/>
          </a:xfrm>
        </p:spPr>
        <p:txBody>
          <a:bodyPr/>
          <a:lstStyle/>
          <a:p>
            <a:r>
              <a:rPr lang="de-DE" sz="3200"/>
              <a:t>Wie steht es um MINT und Digitalität</a:t>
            </a:r>
            <a:br>
              <a:rPr lang="de-DE" sz="3200"/>
            </a:br>
            <a:r>
              <a:rPr lang="de-DE" sz="3200"/>
              <a:t>in schulen?</a:t>
            </a:r>
          </a:p>
        </p:txBody>
      </p:sp>
      <p:sp>
        <p:nvSpPr>
          <p:cNvPr id="5" name="Textplatzhalter 4">
            <a:extLst>
              <a:ext uri="{FF2B5EF4-FFF2-40B4-BE49-F238E27FC236}">
                <a16:creationId xmlns:a16="http://schemas.microsoft.com/office/drawing/2014/main" id="{0770B577-2E93-4445-A53F-EA85BBFB9191}"/>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6229969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860B5B-1C77-E4DD-335D-F64DCAD62D4D}"/>
              </a:ext>
            </a:extLst>
          </p:cNvPr>
          <p:cNvPicPr>
            <a:picLocks noChangeAspect="1"/>
          </p:cNvPicPr>
          <p:nvPr/>
        </p:nvPicPr>
        <p:blipFill>
          <a:blip r:embed="rId3"/>
          <a:stretch>
            <a:fillRect/>
          </a:stretch>
        </p:blipFill>
        <p:spPr>
          <a:xfrm>
            <a:off x="410337" y="1035339"/>
            <a:ext cx="1106371" cy="1517792"/>
          </a:xfrm>
          <a:prstGeom prst="rect">
            <a:avLst/>
          </a:prstGeom>
          <a:ln>
            <a:noFill/>
          </a:ln>
          <a:effectLst>
            <a:outerShdw blurRad="292100" dist="139700" dir="2700000" algn="tl" rotWithShape="0">
              <a:srgbClr val="333333">
                <a:alpha val="65000"/>
              </a:srgbClr>
            </a:outerShdw>
          </a:effectLst>
        </p:spPr>
      </p:pic>
      <p:pic>
        <p:nvPicPr>
          <p:cNvPr id="4100" name="Picture 4">
            <a:extLst>
              <a:ext uri="{FF2B5EF4-FFF2-40B4-BE49-F238E27FC236}">
                <a16:creationId xmlns:a16="http://schemas.microsoft.com/office/drawing/2014/main" id="{72915EDC-971C-2FDC-59B0-0A59B6C69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067" y="3566311"/>
            <a:ext cx="1755401" cy="987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E37B554-4C56-7215-598C-F40A94289867}"/>
              </a:ext>
            </a:extLst>
          </p:cNvPr>
          <p:cNvSpPr>
            <a:spLocks noGrp="1"/>
          </p:cNvSpPr>
          <p:nvPr>
            <p:ph type="title"/>
          </p:nvPr>
        </p:nvSpPr>
        <p:spPr>
          <a:xfrm>
            <a:off x="968128" y="586373"/>
            <a:ext cx="6624638" cy="900000"/>
          </a:xfrm>
        </p:spPr>
        <p:txBody>
          <a:bodyPr/>
          <a:lstStyle/>
          <a:p>
            <a:r>
              <a:rPr lang="de-DE"/>
              <a:t>Wie geht die Politik damit um?</a:t>
            </a:r>
          </a:p>
        </p:txBody>
      </p:sp>
      <p:sp>
        <p:nvSpPr>
          <p:cNvPr id="15" name="Textfeld 14">
            <a:extLst>
              <a:ext uri="{FF2B5EF4-FFF2-40B4-BE49-F238E27FC236}">
                <a16:creationId xmlns:a16="http://schemas.microsoft.com/office/drawing/2014/main" id="{A219F5DE-D98B-61D5-D439-073EC2434F93}"/>
              </a:ext>
            </a:extLst>
          </p:cNvPr>
          <p:cNvSpPr txBox="1"/>
          <p:nvPr/>
        </p:nvSpPr>
        <p:spPr>
          <a:xfrm>
            <a:off x="4873526" y="3091139"/>
            <a:ext cx="1479888" cy="203133"/>
          </a:xfrm>
          <a:prstGeom prst="rect">
            <a:avLst/>
          </a:prstGeom>
          <a:noFill/>
        </p:spPr>
        <p:txBody>
          <a:bodyPr wrap="square">
            <a:spAutoFit/>
          </a:bodyPr>
          <a:lstStyle/>
          <a:p>
            <a:r>
              <a:rPr lang="de-DE" sz="800">
                <a:solidFill>
                  <a:schemeClr val="bg1">
                    <a:lumMod val="95000"/>
                  </a:schemeClr>
                </a:solidFill>
                <a:latin typeface="Arial" panose="020B0604020202020204" pitchFamily="34" charset="0"/>
                <a:cs typeface="Arial" panose="020B0604020202020204" pitchFamily="34" charset="0"/>
              </a:rPr>
              <a:t>© BMBF</a:t>
            </a:r>
          </a:p>
        </p:txBody>
      </p:sp>
      <p:pic>
        <p:nvPicPr>
          <p:cNvPr id="17" name="Grafik 16">
            <a:extLst>
              <a:ext uri="{FF2B5EF4-FFF2-40B4-BE49-F238E27FC236}">
                <a16:creationId xmlns:a16="http://schemas.microsoft.com/office/drawing/2014/main" id="{1F8A0D7F-6423-EBFB-7418-953E5321BC35}"/>
              </a:ext>
            </a:extLst>
          </p:cNvPr>
          <p:cNvPicPr>
            <a:picLocks noChangeAspect="1"/>
          </p:cNvPicPr>
          <p:nvPr/>
        </p:nvPicPr>
        <p:blipFill>
          <a:blip r:embed="rId5"/>
          <a:stretch>
            <a:fillRect/>
          </a:stretch>
        </p:blipFill>
        <p:spPr>
          <a:xfrm>
            <a:off x="4677725" y="1370171"/>
            <a:ext cx="1187282" cy="1690156"/>
          </a:xfrm>
          <a:prstGeom prst="rect">
            <a:avLst/>
          </a:prstGeom>
          <a:ln>
            <a:noFill/>
          </a:ln>
          <a:effectLst>
            <a:outerShdw blurRad="292100" dist="139700" dir="2700000" algn="tl" rotWithShape="0">
              <a:srgbClr val="333333">
                <a:alpha val="65000"/>
              </a:srgbClr>
            </a:outerShdw>
          </a:effectLst>
        </p:spPr>
      </p:pic>
      <p:cxnSp>
        <p:nvCxnSpPr>
          <p:cNvPr id="11" name="Gerade Verbindung mit Pfeil 10">
            <a:extLst>
              <a:ext uri="{FF2B5EF4-FFF2-40B4-BE49-F238E27FC236}">
                <a16:creationId xmlns:a16="http://schemas.microsoft.com/office/drawing/2014/main" id="{30562456-B972-8EC9-9700-9926BF8E6C64}"/>
              </a:ext>
            </a:extLst>
          </p:cNvPr>
          <p:cNvCxnSpPr>
            <a:cxnSpLocks/>
          </p:cNvCxnSpPr>
          <p:nvPr/>
        </p:nvCxnSpPr>
        <p:spPr bwMode="auto">
          <a:xfrm>
            <a:off x="443927" y="3333917"/>
            <a:ext cx="8555218" cy="12637"/>
          </a:xfrm>
          <a:prstGeom prst="straightConnector1">
            <a:avLst/>
          </a:prstGeom>
          <a:ln w="38100">
            <a:headEnd type="none" w="med" len="med"/>
            <a:tailEnd type="triangle"/>
          </a:ln>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style>
          <a:lnRef idx="2">
            <a:schemeClr val="accent6"/>
          </a:lnRef>
          <a:fillRef idx="0">
            <a:schemeClr val="accent6"/>
          </a:fillRef>
          <a:effectRef idx="1">
            <a:schemeClr val="accent6"/>
          </a:effectRef>
          <a:fontRef idx="minor">
            <a:schemeClr val="tx1"/>
          </a:fontRef>
        </p:style>
      </p:cxnSp>
      <p:pic>
        <p:nvPicPr>
          <p:cNvPr id="8" name="Grafik 7">
            <a:extLst>
              <a:ext uri="{FF2B5EF4-FFF2-40B4-BE49-F238E27FC236}">
                <a16:creationId xmlns:a16="http://schemas.microsoft.com/office/drawing/2014/main" id="{43C9BB1D-4B4B-9F33-AC7A-DEE4CED3BDCA}"/>
              </a:ext>
            </a:extLst>
          </p:cNvPr>
          <p:cNvPicPr>
            <a:picLocks noChangeAspect="1"/>
          </p:cNvPicPr>
          <p:nvPr/>
        </p:nvPicPr>
        <p:blipFill>
          <a:blip r:embed="rId6"/>
          <a:stretch>
            <a:fillRect/>
          </a:stretch>
        </p:blipFill>
        <p:spPr>
          <a:xfrm>
            <a:off x="860645" y="1629577"/>
            <a:ext cx="1181969" cy="1567545"/>
          </a:xfrm>
          <a:prstGeom prst="rect">
            <a:avLst/>
          </a:prstGeom>
          <a:ln>
            <a:noFill/>
          </a:ln>
          <a:effectLst>
            <a:outerShdw blurRad="292100" dist="139700" dir="2700000" algn="tl" rotWithShape="0">
              <a:srgbClr val="333333">
                <a:alpha val="65000"/>
              </a:srgbClr>
            </a:outerShdw>
          </a:effectLst>
        </p:spPr>
      </p:pic>
      <p:pic>
        <p:nvPicPr>
          <p:cNvPr id="3" name="Grafik 2" descr="Marke Fragezeichen Silhouette">
            <a:extLst>
              <a:ext uri="{FF2B5EF4-FFF2-40B4-BE49-F238E27FC236}">
                <a16:creationId xmlns:a16="http://schemas.microsoft.com/office/drawing/2014/main" id="{005DB2D9-BCF8-8379-5B5E-EB75CA0139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65281" y="2114550"/>
            <a:ext cx="914400" cy="914400"/>
          </a:xfrm>
          <a:prstGeom prst="rect">
            <a:avLst/>
          </a:prstGeom>
        </p:spPr>
      </p:pic>
      <p:sp>
        <p:nvSpPr>
          <p:cNvPr id="12" name="Textfeld 11">
            <a:extLst>
              <a:ext uri="{FF2B5EF4-FFF2-40B4-BE49-F238E27FC236}">
                <a16:creationId xmlns:a16="http://schemas.microsoft.com/office/drawing/2014/main" id="{9F197982-CF28-2941-0E62-615515310C29}"/>
              </a:ext>
            </a:extLst>
          </p:cNvPr>
          <p:cNvSpPr txBox="1"/>
          <p:nvPr/>
        </p:nvSpPr>
        <p:spPr>
          <a:xfrm>
            <a:off x="428598" y="3660606"/>
            <a:ext cx="1590554" cy="1255728"/>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400" b="1">
                <a:solidFill>
                  <a:schemeClr val="accent6"/>
                </a:solidFill>
                <a:latin typeface="Arial" panose="020B0604020202020204" pitchFamily="34" charset="0"/>
                <a:cs typeface="Arial" panose="020B0604020202020204" pitchFamily="34" charset="0"/>
              </a:rPr>
              <a:t>2016 &amp; 2021: </a:t>
            </a:r>
          </a:p>
          <a:p>
            <a:r>
              <a:rPr lang="de-DE" sz="1400" b="1">
                <a:solidFill>
                  <a:schemeClr val="accent6"/>
                </a:solidFill>
                <a:latin typeface="Arial" panose="020B0604020202020204" pitchFamily="34" charset="0"/>
                <a:cs typeface="Arial" panose="020B0604020202020204" pitchFamily="34" charset="0"/>
              </a:rPr>
              <a:t>KMK-Papiere  zur Bildung &amp; zum Lehren und Lernen in der digitalen Welt </a:t>
            </a:r>
          </a:p>
        </p:txBody>
      </p:sp>
      <p:sp>
        <p:nvSpPr>
          <p:cNvPr id="13" name="Pfeil: nach oben 12">
            <a:extLst>
              <a:ext uri="{FF2B5EF4-FFF2-40B4-BE49-F238E27FC236}">
                <a16:creationId xmlns:a16="http://schemas.microsoft.com/office/drawing/2014/main" id="{BF46DEB7-426F-EB42-F02C-4DCC404E5A21}"/>
              </a:ext>
            </a:extLst>
          </p:cNvPr>
          <p:cNvSpPr/>
          <p:nvPr/>
        </p:nvSpPr>
        <p:spPr bwMode="auto">
          <a:xfrm>
            <a:off x="1128006" y="3325135"/>
            <a:ext cx="191738" cy="335471"/>
          </a:xfrm>
          <a:prstGeom prst="upArrow">
            <a:avLst/>
          </a:prstGeom>
          <a:solidFill>
            <a:schemeClr val="accent6"/>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013CBA88-53FC-23CC-DC5C-3AEF0F8617EF}"/>
              </a:ext>
            </a:extLst>
          </p:cNvPr>
          <p:cNvSpPr txBox="1"/>
          <p:nvPr/>
        </p:nvSpPr>
        <p:spPr>
          <a:xfrm>
            <a:off x="6295905" y="2143324"/>
            <a:ext cx="1410952" cy="867930"/>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400" b="1">
                <a:solidFill>
                  <a:schemeClr val="accent6"/>
                </a:solidFill>
                <a:latin typeface="Arial" panose="020B0604020202020204" pitchFamily="34" charset="0"/>
                <a:cs typeface="Arial" panose="020B0604020202020204" pitchFamily="34" charset="0"/>
              </a:rPr>
              <a:t>Seit August 2024 bis 2034:</a:t>
            </a:r>
          </a:p>
          <a:p>
            <a:r>
              <a:rPr lang="de-DE" sz="1400" b="1">
                <a:solidFill>
                  <a:schemeClr val="accent6"/>
                </a:solidFill>
                <a:latin typeface="Arial" panose="020B0604020202020204" pitchFamily="34" charset="0"/>
                <a:cs typeface="Arial" panose="020B0604020202020204" pitchFamily="34" charset="0"/>
              </a:rPr>
              <a:t>Startchancen-Programm</a:t>
            </a:r>
          </a:p>
        </p:txBody>
      </p:sp>
      <p:sp>
        <p:nvSpPr>
          <p:cNvPr id="16" name="Textfeld 15">
            <a:extLst>
              <a:ext uri="{FF2B5EF4-FFF2-40B4-BE49-F238E27FC236}">
                <a16:creationId xmlns:a16="http://schemas.microsoft.com/office/drawing/2014/main" id="{6801FB63-8BEE-9046-3623-47D92F4F7E82}"/>
              </a:ext>
            </a:extLst>
          </p:cNvPr>
          <p:cNvSpPr txBox="1"/>
          <p:nvPr/>
        </p:nvSpPr>
        <p:spPr>
          <a:xfrm>
            <a:off x="4547627" y="3696558"/>
            <a:ext cx="1368045" cy="867930"/>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400" b="1">
                <a:solidFill>
                  <a:schemeClr val="accent6"/>
                </a:solidFill>
                <a:latin typeface="Arial" panose="020B0604020202020204" pitchFamily="34" charset="0"/>
                <a:cs typeface="Arial" panose="020B0604020202020204" pitchFamily="34" charset="0"/>
              </a:rPr>
              <a:t>2023-2026: </a:t>
            </a:r>
          </a:p>
          <a:p>
            <a:r>
              <a:rPr lang="de-DE" sz="1400" b="1">
                <a:solidFill>
                  <a:schemeClr val="accent6"/>
                </a:solidFill>
                <a:latin typeface="Arial" panose="020B0604020202020204" pitchFamily="34" charset="0"/>
                <a:cs typeface="Arial" panose="020B0604020202020204" pitchFamily="34" charset="0"/>
              </a:rPr>
              <a:t>Kompetenz-verbund </a:t>
            </a:r>
            <a:r>
              <a:rPr lang="de-DE" sz="1400" b="1" err="1">
                <a:solidFill>
                  <a:schemeClr val="accent6"/>
                </a:solidFill>
                <a:latin typeface="Arial" panose="020B0604020202020204" pitchFamily="34" charset="0"/>
                <a:cs typeface="Arial" panose="020B0604020202020204" pitchFamily="34" charset="0"/>
              </a:rPr>
              <a:t>lernen:digital</a:t>
            </a:r>
            <a:endParaRPr lang="de-DE" sz="1100" b="1">
              <a:solidFill>
                <a:schemeClr val="accent6"/>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4D8D161D-3F18-F7B0-ED27-4DB91584B0F9}"/>
              </a:ext>
            </a:extLst>
          </p:cNvPr>
          <p:cNvSpPr txBox="1"/>
          <p:nvPr/>
        </p:nvSpPr>
        <p:spPr>
          <a:xfrm>
            <a:off x="2674088" y="2303815"/>
            <a:ext cx="1386318" cy="674031"/>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400" b="1">
                <a:solidFill>
                  <a:schemeClr val="accent6"/>
                </a:solidFill>
                <a:latin typeface="Arial" panose="020B0604020202020204" pitchFamily="34" charset="0"/>
                <a:cs typeface="Arial" panose="020B0604020202020204" pitchFamily="34" charset="0"/>
              </a:rPr>
              <a:t>2019-2023: </a:t>
            </a:r>
          </a:p>
          <a:p>
            <a:r>
              <a:rPr lang="de-DE" sz="1400" b="1" err="1">
                <a:solidFill>
                  <a:schemeClr val="accent6"/>
                </a:solidFill>
                <a:latin typeface="Arial" panose="020B0604020202020204" pitchFamily="34" charset="0"/>
                <a:cs typeface="Arial" panose="020B0604020202020204" pitchFamily="34" charset="0"/>
              </a:rPr>
              <a:t>DigitalPakt</a:t>
            </a:r>
            <a:r>
              <a:rPr lang="de-DE" sz="1400" b="1">
                <a:solidFill>
                  <a:schemeClr val="accent6"/>
                </a:solidFill>
                <a:latin typeface="Arial" panose="020B0604020202020204" pitchFamily="34" charset="0"/>
                <a:cs typeface="Arial" panose="020B0604020202020204" pitchFamily="34" charset="0"/>
              </a:rPr>
              <a:t> Schule 1.0</a:t>
            </a:r>
          </a:p>
        </p:txBody>
      </p:sp>
      <p:sp>
        <p:nvSpPr>
          <p:cNvPr id="19" name="Pfeil: nach oben 18">
            <a:extLst>
              <a:ext uri="{FF2B5EF4-FFF2-40B4-BE49-F238E27FC236}">
                <a16:creationId xmlns:a16="http://schemas.microsoft.com/office/drawing/2014/main" id="{DB47C3E9-BB71-2575-5838-901E63F49BC7}"/>
              </a:ext>
            </a:extLst>
          </p:cNvPr>
          <p:cNvSpPr/>
          <p:nvPr/>
        </p:nvSpPr>
        <p:spPr bwMode="auto">
          <a:xfrm rot="10800000">
            <a:off x="3218660" y="2972851"/>
            <a:ext cx="191738" cy="335471"/>
          </a:xfrm>
          <a:prstGeom prst="upArrow">
            <a:avLst/>
          </a:prstGeom>
          <a:solidFill>
            <a:schemeClr val="accent6"/>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Arial" panose="020B0604020202020204" pitchFamily="34" charset="0"/>
              <a:cs typeface="Arial" panose="020B0604020202020204" pitchFamily="34" charset="0"/>
            </a:endParaRPr>
          </a:p>
        </p:txBody>
      </p:sp>
      <p:sp>
        <p:nvSpPr>
          <p:cNvPr id="20" name="Pfeil: nach oben 19">
            <a:extLst>
              <a:ext uri="{FF2B5EF4-FFF2-40B4-BE49-F238E27FC236}">
                <a16:creationId xmlns:a16="http://schemas.microsoft.com/office/drawing/2014/main" id="{F26D6F20-5AF6-A312-B837-E940A88EEEEA}"/>
              </a:ext>
            </a:extLst>
          </p:cNvPr>
          <p:cNvSpPr/>
          <p:nvPr/>
        </p:nvSpPr>
        <p:spPr bwMode="auto">
          <a:xfrm>
            <a:off x="5115486" y="3361087"/>
            <a:ext cx="191738" cy="335471"/>
          </a:xfrm>
          <a:prstGeom prst="upArrow">
            <a:avLst/>
          </a:prstGeom>
          <a:solidFill>
            <a:schemeClr val="accent6"/>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Arial" panose="020B0604020202020204" pitchFamily="34" charset="0"/>
              <a:cs typeface="Arial" panose="020B0604020202020204" pitchFamily="34" charset="0"/>
            </a:endParaRPr>
          </a:p>
        </p:txBody>
      </p:sp>
      <p:sp>
        <p:nvSpPr>
          <p:cNvPr id="21" name="Pfeil: nach oben 20">
            <a:extLst>
              <a:ext uri="{FF2B5EF4-FFF2-40B4-BE49-F238E27FC236}">
                <a16:creationId xmlns:a16="http://schemas.microsoft.com/office/drawing/2014/main" id="{C795E268-529E-0BD7-3450-298A3243AB67}"/>
              </a:ext>
            </a:extLst>
          </p:cNvPr>
          <p:cNvSpPr/>
          <p:nvPr/>
        </p:nvSpPr>
        <p:spPr bwMode="auto">
          <a:xfrm rot="10800000">
            <a:off x="6905064" y="2990641"/>
            <a:ext cx="191738" cy="335471"/>
          </a:xfrm>
          <a:prstGeom prst="upArrow">
            <a:avLst/>
          </a:prstGeom>
          <a:solidFill>
            <a:schemeClr val="accent6"/>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Arial" panose="020B0604020202020204" pitchFamily="34" charset="0"/>
              <a:cs typeface="Arial" panose="020B0604020202020204" pitchFamily="34" charset="0"/>
            </a:endParaRPr>
          </a:p>
        </p:txBody>
      </p:sp>
      <p:sp>
        <p:nvSpPr>
          <p:cNvPr id="22" name="Textfeld 21">
            <a:extLst>
              <a:ext uri="{FF2B5EF4-FFF2-40B4-BE49-F238E27FC236}">
                <a16:creationId xmlns:a16="http://schemas.microsoft.com/office/drawing/2014/main" id="{7D6D2A47-7F94-8CE5-256F-1FC4105DF278}"/>
              </a:ext>
            </a:extLst>
          </p:cNvPr>
          <p:cNvSpPr txBox="1"/>
          <p:nvPr/>
        </p:nvSpPr>
        <p:spPr>
          <a:xfrm>
            <a:off x="7901863" y="3726720"/>
            <a:ext cx="1193355" cy="480131"/>
          </a:xfrm>
          <a:prstGeom prst="rect">
            <a:avLst/>
          </a:prstGeom>
          <a:solidFill>
            <a:schemeClr val="bg1"/>
          </a:solidFill>
          <a:ln w="12700">
            <a:solidFill>
              <a:schemeClr val="accent6"/>
            </a:solidFill>
          </a:ln>
        </p:spPr>
        <p:txBody>
          <a:bodyPr wrap="square" lIns="91440" tIns="45720" rIns="91440" bIns="45720" rtlCol="0" anchor="ctr">
            <a:spAutoFit/>
          </a:bodyPr>
          <a:lstStyle/>
          <a:p>
            <a:r>
              <a:rPr lang="de-DE" sz="1400" b="1" err="1">
                <a:solidFill>
                  <a:schemeClr val="accent6"/>
                </a:solidFill>
                <a:latin typeface="Arial" panose="020B0604020202020204" pitchFamily="34" charset="0"/>
                <a:cs typeface="Arial" panose="020B0604020202020204" pitchFamily="34" charset="0"/>
              </a:rPr>
              <a:t>DigitalPakt</a:t>
            </a:r>
            <a:r>
              <a:rPr lang="de-DE" sz="1400" b="1">
                <a:solidFill>
                  <a:schemeClr val="accent6"/>
                </a:solidFill>
                <a:latin typeface="Arial" panose="020B0604020202020204" pitchFamily="34" charset="0"/>
                <a:cs typeface="Arial" panose="020B0604020202020204" pitchFamily="34" charset="0"/>
              </a:rPr>
              <a:t> Schule 2.0?</a:t>
            </a:r>
          </a:p>
        </p:txBody>
      </p:sp>
      <p:sp>
        <p:nvSpPr>
          <p:cNvPr id="23" name="Pfeil: nach oben 22">
            <a:extLst>
              <a:ext uri="{FF2B5EF4-FFF2-40B4-BE49-F238E27FC236}">
                <a16:creationId xmlns:a16="http://schemas.microsoft.com/office/drawing/2014/main" id="{12F1BF7A-AB35-9BA8-2236-312D67974333}"/>
              </a:ext>
            </a:extLst>
          </p:cNvPr>
          <p:cNvSpPr/>
          <p:nvPr/>
        </p:nvSpPr>
        <p:spPr bwMode="auto">
          <a:xfrm>
            <a:off x="8346686" y="3379172"/>
            <a:ext cx="191738" cy="335471"/>
          </a:xfrm>
          <a:prstGeom prst="upArrow">
            <a:avLst/>
          </a:prstGeom>
          <a:solidFill>
            <a:schemeClr val="accent6"/>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0" tIns="46800" rIns="0" bIns="46800" numCol="1" rtlCol="0" anchor="ctr" anchorCtr="0" compatLnSpc="1">
            <a:prstTxWarp prst="textNoShape">
              <a:avLst/>
            </a:prstTxWarp>
          </a:bodyPr>
          <a:lstStyle/>
          <a:p>
            <a: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pPr>
            <a:endParaRPr kumimoji="0" lang="de-DE" sz="1400" b="0" i="0" u="none" strike="noStrike" cap="none" normalizeH="0" baseline="0" err="1">
              <a:ln>
                <a:noFill/>
              </a:ln>
              <a:solidFill>
                <a:srgbClr val="000000"/>
              </a:solidFill>
              <a:effectLst/>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0A2702C-2E90-CC7D-FCC4-35341188F24A}"/>
              </a:ext>
            </a:extLst>
          </p:cNvPr>
          <p:cNvPicPr>
            <a:picLocks noChangeAspect="1"/>
          </p:cNvPicPr>
          <p:nvPr/>
        </p:nvPicPr>
        <p:blipFill>
          <a:blip r:embed="rId9"/>
          <a:stretch>
            <a:fillRect/>
          </a:stretch>
        </p:blipFill>
        <p:spPr>
          <a:xfrm>
            <a:off x="2363413" y="3428272"/>
            <a:ext cx="986036" cy="139813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3E475E93-7FE4-71D2-A82C-C6E1D2BF2401}"/>
              </a:ext>
            </a:extLst>
          </p:cNvPr>
          <p:cNvPicPr>
            <a:picLocks noChangeAspect="1"/>
          </p:cNvPicPr>
          <p:nvPr/>
        </p:nvPicPr>
        <p:blipFill>
          <a:blip r:embed="rId10"/>
          <a:stretch>
            <a:fillRect/>
          </a:stretch>
        </p:blipFill>
        <p:spPr>
          <a:xfrm>
            <a:off x="3224342" y="3623280"/>
            <a:ext cx="991192" cy="1397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80966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85668B-D111-5409-9410-C00829C89789}"/>
            </a:ext>
          </a:extLst>
        </p:cNvPr>
        <p:cNvGrpSpPr/>
        <p:nvPr/>
      </p:nvGrpSpPr>
      <p:grpSpPr>
        <a:xfrm>
          <a:off x="0" y="0"/>
          <a:ext cx="0" cy="0"/>
          <a:chOff x="0" y="0"/>
          <a:chExt cx="0" cy="0"/>
        </a:xfrm>
      </p:grpSpPr>
      <p:sp>
        <p:nvSpPr>
          <p:cNvPr id="861188" name="Rectangle 4">
            <a:extLst>
              <a:ext uri="{FF2B5EF4-FFF2-40B4-BE49-F238E27FC236}">
                <a16:creationId xmlns:a16="http://schemas.microsoft.com/office/drawing/2014/main" id="{0BF5804C-C0E0-C124-0A5A-746CDCB2C69C}"/>
              </a:ext>
            </a:extLst>
          </p:cNvPr>
          <p:cNvSpPr>
            <a:spLocks noGrp="1" noChangeArrowheads="1"/>
          </p:cNvSpPr>
          <p:nvPr>
            <p:ph type="title"/>
          </p:nvPr>
        </p:nvSpPr>
        <p:spPr>
          <a:xfrm>
            <a:off x="863600" y="726128"/>
            <a:ext cx="6624638" cy="477470"/>
          </a:xfrm>
        </p:spPr>
        <p:txBody>
          <a:bodyPr/>
          <a:lstStyle/>
          <a:p>
            <a:r>
              <a:rPr lang="de-DE"/>
              <a:t>Digitalpakt 1.0</a:t>
            </a:r>
          </a:p>
        </p:txBody>
      </p:sp>
      <p:sp>
        <p:nvSpPr>
          <p:cNvPr id="4" name="Textfeld 3">
            <a:extLst>
              <a:ext uri="{FF2B5EF4-FFF2-40B4-BE49-F238E27FC236}">
                <a16:creationId xmlns:a16="http://schemas.microsoft.com/office/drawing/2014/main" id="{38396B75-5256-A4F0-0A8C-CE1D03176D32}"/>
              </a:ext>
            </a:extLst>
          </p:cNvPr>
          <p:cNvSpPr txBox="1"/>
          <p:nvPr/>
        </p:nvSpPr>
        <p:spPr>
          <a:xfrm>
            <a:off x="339720" y="4295031"/>
            <a:ext cx="4840539" cy="244682"/>
          </a:xfrm>
          <a:prstGeom prst="rect">
            <a:avLst/>
          </a:prstGeom>
          <a:noFill/>
        </p:spPr>
        <p:txBody>
          <a:bodyPr wrap="square">
            <a:spAutoFit/>
          </a:bodyPr>
          <a:lstStyle/>
          <a:p>
            <a:r>
              <a:rPr lang="de-DE" sz="1100"/>
              <a:t>Quelle: Fortschrittsbericht </a:t>
            </a:r>
            <a:r>
              <a:rPr lang="de-DE" sz="1100" err="1"/>
              <a:t>DigitalPakt</a:t>
            </a:r>
            <a:r>
              <a:rPr lang="de-DE" sz="1100"/>
              <a:t> Schule 2022-2023; BMBF, KMK</a:t>
            </a:r>
          </a:p>
        </p:txBody>
      </p:sp>
      <p:pic>
        <p:nvPicPr>
          <p:cNvPr id="7" name="Inhaltsplatzhalter 6" descr="Ein Bild, das Text, Karte, Schrift, Screenshot enthält.&#10;&#10;Automatisch generierte Beschreibung">
            <a:extLst>
              <a:ext uri="{FF2B5EF4-FFF2-40B4-BE49-F238E27FC236}">
                <a16:creationId xmlns:a16="http://schemas.microsoft.com/office/drawing/2014/main" id="{A1CFD4E2-1EAC-A70A-62C9-C9F381CBF496}"/>
              </a:ext>
            </a:extLst>
          </p:cNvPr>
          <p:cNvPicPr>
            <a:picLocks noGrp="1" noChangeAspect="1"/>
          </p:cNvPicPr>
          <p:nvPr>
            <p:ph idx="1"/>
          </p:nvPr>
        </p:nvPicPr>
        <p:blipFill>
          <a:blip r:embed="rId3"/>
          <a:stretch>
            <a:fillRect/>
          </a:stretch>
        </p:blipFill>
        <p:spPr>
          <a:xfrm>
            <a:off x="755574" y="1326914"/>
            <a:ext cx="4008829" cy="2844800"/>
          </a:xfrm>
        </p:spPr>
      </p:pic>
      <p:sp>
        <p:nvSpPr>
          <p:cNvPr id="8" name="Textfeld 7">
            <a:extLst>
              <a:ext uri="{FF2B5EF4-FFF2-40B4-BE49-F238E27FC236}">
                <a16:creationId xmlns:a16="http://schemas.microsoft.com/office/drawing/2014/main" id="{A173B580-9FAA-3FF2-5B81-AE4358694CFA}"/>
              </a:ext>
            </a:extLst>
          </p:cNvPr>
          <p:cNvSpPr txBox="1"/>
          <p:nvPr/>
        </p:nvSpPr>
        <p:spPr>
          <a:xfrm>
            <a:off x="5141622" y="1311610"/>
            <a:ext cx="3492388" cy="3000821"/>
          </a:xfrm>
          <a:prstGeom prst="rect">
            <a:avLst/>
          </a:prstGeom>
          <a:noFill/>
        </p:spPr>
        <p:txBody>
          <a:bodyPr wrap="square" rtlCol="0">
            <a:spAutoFit/>
          </a:bodyPr>
          <a:lstStyle/>
          <a:p>
            <a:pPr algn="l"/>
            <a:r>
              <a:rPr lang="de-DE" sz="1400" b="1">
                <a:latin typeface="+mn-lt"/>
              </a:rPr>
              <a:t>Was wurde durch den </a:t>
            </a:r>
            <a:r>
              <a:rPr lang="de-DE" sz="1400" b="1" err="1">
                <a:latin typeface="+mn-lt"/>
              </a:rPr>
              <a:t>DigitalPakt</a:t>
            </a:r>
            <a:r>
              <a:rPr lang="de-DE" sz="1400" b="1">
                <a:latin typeface="+mn-lt"/>
              </a:rPr>
              <a:t> 1.0 erreicht?</a:t>
            </a:r>
          </a:p>
          <a:p>
            <a:pPr algn="l"/>
            <a:endParaRPr lang="de-DE" sz="1400" b="1">
              <a:latin typeface="+mn-lt"/>
            </a:endParaRPr>
          </a:p>
          <a:p>
            <a:pPr marL="285750" indent="-285750" algn="l">
              <a:buClr>
                <a:schemeClr val="tx2"/>
              </a:buClr>
              <a:buFont typeface="Wingdings" panose="05000000000000000000" pitchFamily="2" charset="2"/>
              <a:buChar char="§"/>
            </a:pPr>
            <a:r>
              <a:rPr lang="de-DE" sz="1400">
                <a:latin typeface="+mn-lt"/>
              </a:rPr>
              <a:t>Gesamtsumme: 6,5 Milliarden Euro</a:t>
            </a:r>
          </a:p>
          <a:p>
            <a:pPr marL="285750" indent="-285750" algn="l">
              <a:buClr>
                <a:schemeClr val="tx2"/>
              </a:buClr>
              <a:buFont typeface="Wingdings" panose="05000000000000000000" pitchFamily="2" charset="2"/>
              <a:buChar char="§"/>
            </a:pPr>
            <a:r>
              <a:rPr lang="de-DE" sz="1400">
                <a:latin typeface="+mn-lt"/>
              </a:rPr>
              <a:t>Lief im Mai 2024 aus</a:t>
            </a:r>
          </a:p>
          <a:p>
            <a:pPr algn="l">
              <a:buClr>
                <a:schemeClr val="tx2"/>
              </a:buClr>
            </a:pPr>
            <a:endParaRPr lang="de-DE" sz="1400">
              <a:latin typeface="+mn-lt"/>
            </a:endParaRPr>
          </a:p>
          <a:p>
            <a:pPr marL="285750" indent="-285750" algn="l">
              <a:buClr>
                <a:schemeClr val="tx2"/>
              </a:buClr>
              <a:buFont typeface="Wingdings" panose="05000000000000000000" pitchFamily="2" charset="2"/>
              <a:buChar char="§"/>
            </a:pPr>
            <a:r>
              <a:rPr lang="de-DE" sz="1400">
                <a:latin typeface="+mn-lt"/>
              </a:rPr>
              <a:t>Ausstattung, die damit erreicht wurde:</a:t>
            </a:r>
          </a:p>
          <a:p>
            <a:pPr marL="742950" lvl="1" indent="-285750" algn="l">
              <a:buClr>
                <a:schemeClr val="tx2"/>
              </a:buClr>
              <a:buFont typeface="Wingdings" panose="05000000000000000000" pitchFamily="2" charset="2"/>
              <a:buChar char="§"/>
            </a:pPr>
            <a:r>
              <a:rPr lang="de-DE" sz="1400">
                <a:latin typeface="+mn-lt"/>
              </a:rPr>
              <a:t>20.000 Schulen konnten ihre Netzanbindung verbessern </a:t>
            </a:r>
          </a:p>
          <a:p>
            <a:pPr marL="742950" lvl="1" indent="-285750" algn="l">
              <a:buClr>
                <a:schemeClr val="tx2"/>
              </a:buClr>
              <a:buFont typeface="Wingdings" panose="05000000000000000000" pitchFamily="2" charset="2"/>
              <a:buChar char="§"/>
            </a:pPr>
            <a:r>
              <a:rPr lang="de-DE" sz="1400">
                <a:latin typeface="+mn-lt"/>
              </a:rPr>
              <a:t>Schulgebäude wurden mit WLAN ausgeleuchtet</a:t>
            </a:r>
          </a:p>
          <a:p>
            <a:pPr marL="742950" lvl="1" indent="-285750" algn="l">
              <a:buClr>
                <a:schemeClr val="tx2"/>
              </a:buClr>
              <a:buFont typeface="Wingdings" panose="05000000000000000000" pitchFamily="2" charset="2"/>
              <a:buChar char="§"/>
            </a:pPr>
            <a:r>
              <a:rPr lang="de-DE" sz="1400">
                <a:latin typeface="+mn-lt"/>
              </a:rPr>
              <a:t>Mobile Endgeräte wurden angeschafft  </a:t>
            </a:r>
          </a:p>
          <a:p>
            <a:pPr algn="l">
              <a:buClr>
                <a:schemeClr val="tx2"/>
              </a:buClr>
            </a:pPr>
            <a:endParaRPr lang="de-DE" sz="1400">
              <a:latin typeface="+mn-lt"/>
            </a:endParaRPr>
          </a:p>
          <a:p>
            <a:pPr algn="l">
              <a:buClr>
                <a:schemeClr val="tx2"/>
              </a:buClr>
            </a:pPr>
            <a:r>
              <a:rPr lang="de-DE" sz="1400">
                <a:latin typeface="+mn-lt"/>
              </a:rPr>
              <a:t> </a:t>
            </a:r>
          </a:p>
        </p:txBody>
      </p:sp>
    </p:spTree>
    <p:extLst>
      <p:ext uri="{BB962C8B-B14F-4D97-AF65-F5344CB8AC3E}">
        <p14:creationId xmlns:p14="http://schemas.microsoft.com/office/powerpoint/2010/main" val="2643025467"/>
      </p:ext>
    </p:extLst>
  </p:cSld>
  <p:clrMapOvr>
    <a:masterClrMapping/>
  </p:clrMapOvr>
  <p:transition/>
</p:sld>
</file>

<file path=ppt/theme/theme1.xml><?xml version="1.0" encoding="utf-8"?>
<a:theme xmlns:a="http://schemas.openxmlformats.org/drawingml/2006/main" name="Deutsche Telekom Stiftung">
  <a:themeElements>
    <a:clrScheme name="Benutzerdefiniert 19">
      <a:dk1>
        <a:srgbClr val="000000"/>
      </a:dk1>
      <a:lt1>
        <a:srgbClr val="FFFFFF"/>
      </a:lt1>
      <a:dk2>
        <a:srgbClr val="E20074"/>
      </a:dk2>
      <a:lt2>
        <a:srgbClr val="CCCCCC"/>
      </a:lt2>
      <a:accent1>
        <a:srgbClr val="3D5773"/>
      </a:accent1>
      <a:accent2>
        <a:srgbClr val="E5BB23"/>
      </a:accent2>
      <a:accent3>
        <a:srgbClr val="9BC8E1"/>
      </a:accent3>
      <a:accent4>
        <a:srgbClr val="B7C82B"/>
      </a:accent4>
      <a:accent5>
        <a:srgbClr val="717171"/>
      </a:accent5>
      <a:accent6>
        <a:srgbClr val="E20074"/>
      </a:accent6>
      <a:hlink>
        <a:srgbClr val="000000"/>
      </a:hlink>
      <a:folHlink>
        <a:srgbClr val="000000"/>
      </a:folHlink>
    </a:clrScheme>
    <a:fontScheme name="Benutzerdefiniert 13">
      <a:majorFont>
        <a:latin typeface="TeleNeo ExtraBold"/>
        <a:ea typeface="ヒラギノ角ゴ Pro W3"/>
        <a:cs typeface=""/>
      </a:majorFont>
      <a:minorFont>
        <a:latin typeface="TeleNeo"/>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6350" cap="flat" cmpd="sng" algn="ctr">
          <a:solidFill>
            <a:schemeClr val="tx1"/>
          </a:solidFill>
          <a:prstDash val="solid"/>
          <a:round/>
          <a:headEnd type="none" w="med" len="med"/>
          <a:tailEnd type="none" w="med" len="med"/>
        </a:ln>
        <a:effectLst/>
        <a:extLst>
          <a:ext uri="{AF507438-7753-43e0-B8FC-AC1667EBCBE1}">
            <a14:hiddenEffects xmlns:p="http://schemas.openxmlformats.org/presentationml/2006/main" xmlns:a14="http://schemas.microsoft.com/office/drawing/2010/main" xmlns="">
              <a:effectLst>
                <a:outerShdw blurRad="63500" dist="35921" dir="2700000" algn="ctr" rotWithShape="0">
                  <a:schemeClr val="bg2"/>
                </a:outerShdw>
              </a:effectLst>
            </a14:hiddenEffects>
          </a:ext>
        </a:extLst>
      </a:spPr>
      <a:bodyPr vert="horz" wrap="none" lIns="0" tIns="46800" rIns="0" bIns="46800" numCol="1" rtlCol="0" anchor="ctr" anchorCtr="0" compatLnSpc="1">
        <a:prstTxWarp prst="textNoShape">
          <a:avLst/>
        </a:prstTxWarp>
      </a:bodyPr>
      <a:lstStyle>
        <a:def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defRPr kumimoji="0" sz="1400" b="0" i="0" u="none" strike="noStrike" cap="none" normalizeH="0" baseline="0" dirty="0" err="1" smtClean="0">
            <a:ln>
              <a:noFill/>
            </a:ln>
            <a:solidFill>
              <a:srgbClr val="000000"/>
            </a:solidFill>
            <a:effectLst/>
            <a:latin typeface="+mn-lt"/>
            <a:ea typeface="ヒラギノ角ゴ Pro W3" charset="0"/>
          </a:defRPr>
        </a:defPPr>
      </a:lstStyle>
    </a:spDef>
    <a:ln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0" tIns="46800" rIns="0" bIns="46800" numCol="1" anchor="ctr" anchorCtr="0" compatLnSpc="1">
        <a:prstTxWarp prst="textNoShape">
          <a:avLst/>
        </a:prstTxWarp>
      </a:bodyPr>
      <a:lstStyle>
        <a:defPPr marL="0" marR="0" indent="0" algn="ctr" defTabSz="914400" rtl="0" eaLnBrk="0" fontAlgn="base" latinLnBrk="0" hangingPunct="0">
          <a:lnSpc>
            <a:spcPct val="90000"/>
          </a:lnSpc>
          <a:spcBef>
            <a:spcPct val="0"/>
          </a:spcBef>
          <a:spcAft>
            <a:spcPct val="0"/>
          </a:spcAft>
          <a:buClr>
            <a:srgbClr val="4A5E74"/>
          </a:buClr>
          <a:buSzTx/>
          <a:buFont typeface="Wingdings" charset="0"/>
          <a:buNone/>
          <a:tabLst/>
          <a:defRPr kumimoji="0" lang="de-DE" sz="2400" b="0" i="0" u="none" strike="noStrike" cap="none" normalizeH="0" baseline="0">
            <a:ln>
              <a:noFill/>
            </a:ln>
            <a:solidFill>
              <a:srgbClr val="000000"/>
            </a:solidFill>
            <a:effectLst/>
            <a:latin typeface="Tele-GroteskNor" charset="0"/>
            <a:ea typeface="ヒラギノ角ゴ Pro W3" charset="0"/>
          </a:defRPr>
        </a:defPPr>
      </a:lstStyle>
    </a:lnDef>
    <a:txDef>
      <a:spPr>
        <a:noFill/>
      </a:spPr>
      <a:bodyPr wrap="none" rtlCol="0">
        <a:spAutoFit/>
      </a:bodyPr>
      <a:lstStyle>
        <a:defPPr algn="l">
          <a:defRPr sz="1400" dirty="0" err="1" smtClean="0">
            <a:latin typeface="+mn-lt"/>
          </a:defRPr>
        </a:defPPr>
      </a:lstStyle>
    </a:txDef>
  </a:objectDefaults>
  <a:extraClrSchemeLst>
    <a:extraClrScheme>
      <a:clrScheme name="DTS 1">
        <a:dk1>
          <a:srgbClr val="000000"/>
        </a:dk1>
        <a:lt1>
          <a:srgbClr val="FFFFFF"/>
        </a:lt1>
        <a:dk2>
          <a:srgbClr val="E20074"/>
        </a:dk2>
        <a:lt2>
          <a:srgbClr val="CCCCCC"/>
        </a:lt2>
        <a:accent1>
          <a:srgbClr val="4A5E74"/>
        </a:accent1>
        <a:accent2>
          <a:srgbClr val="EBB30C"/>
        </a:accent2>
        <a:accent3>
          <a:srgbClr val="FFFFFF"/>
        </a:accent3>
        <a:accent4>
          <a:srgbClr val="000000"/>
        </a:accent4>
        <a:accent5>
          <a:srgbClr val="B1B6BC"/>
        </a:accent5>
        <a:accent6>
          <a:srgbClr val="D5A20A"/>
        </a:accent6>
        <a:hlink>
          <a:srgbClr val="A62B1F"/>
        </a:hlink>
        <a:folHlink>
          <a:srgbClr val="D2C29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TS_PPT_16x9_Arial.potx" id="{9F261396-4FF1-487F-AE59-1984CAB62401}" vid="{3431DA61-A1DB-4254-BAFF-294229A44BC2}"/>
    </a:ext>
  </a:extLst>
</a:theme>
</file>

<file path=ppt/theme/theme2.xml><?xml version="1.0" encoding="utf-8"?>
<a:theme xmlns:a="http://schemas.openxmlformats.org/drawingml/2006/main" name="Office-Design">
  <a:themeElements>
    <a:clrScheme name="Benutzerdefiniert 19">
      <a:dk1>
        <a:srgbClr val="000000"/>
      </a:dk1>
      <a:lt1>
        <a:srgbClr val="FFFFFF"/>
      </a:lt1>
      <a:dk2>
        <a:srgbClr val="E20074"/>
      </a:dk2>
      <a:lt2>
        <a:srgbClr val="CCCCCC"/>
      </a:lt2>
      <a:accent1>
        <a:srgbClr val="3D5773"/>
      </a:accent1>
      <a:accent2>
        <a:srgbClr val="E5BB23"/>
      </a:accent2>
      <a:accent3>
        <a:srgbClr val="9BC8E1"/>
      </a:accent3>
      <a:accent4>
        <a:srgbClr val="B7C82B"/>
      </a:accent4>
      <a:accent5>
        <a:srgbClr val="717171"/>
      </a:accent5>
      <a:accent6>
        <a:srgbClr val="E20074"/>
      </a:accent6>
      <a:hlink>
        <a:srgbClr val="000000"/>
      </a:hlink>
      <a:folHlink>
        <a:srgbClr val="000000"/>
      </a:folHlink>
    </a:clrScheme>
    <a:fontScheme name="Benutzerdefiniert 13">
      <a:majorFont>
        <a:latin typeface="TeleNeo ExtraBold"/>
        <a:ea typeface="ヒラギノ角ゴ Pro W3"/>
        <a:cs typeface=""/>
      </a:majorFont>
      <a:minorFont>
        <a:latin typeface="TeleNeo"/>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Benutzerdefiniert 19">
      <a:dk1>
        <a:srgbClr val="000000"/>
      </a:dk1>
      <a:lt1>
        <a:srgbClr val="FFFFFF"/>
      </a:lt1>
      <a:dk2>
        <a:srgbClr val="E20074"/>
      </a:dk2>
      <a:lt2>
        <a:srgbClr val="CCCCCC"/>
      </a:lt2>
      <a:accent1>
        <a:srgbClr val="3D5773"/>
      </a:accent1>
      <a:accent2>
        <a:srgbClr val="E5BB23"/>
      </a:accent2>
      <a:accent3>
        <a:srgbClr val="9BC8E1"/>
      </a:accent3>
      <a:accent4>
        <a:srgbClr val="B7C82B"/>
      </a:accent4>
      <a:accent5>
        <a:srgbClr val="717171"/>
      </a:accent5>
      <a:accent6>
        <a:srgbClr val="E20074"/>
      </a:accent6>
      <a:hlink>
        <a:srgbClr val="000000"/>
      </a:hlink>
      <a:folHlink>
        <a:srgbClr val="000000"/>
      </a:folHlink>
    </a:clrScheme>
    <a:fontScheme name="Benutzerdefiniert 13">
      <a:majorFont>
        <a:latin typeface="TeleNeo ExtraBold"/>
        <a:ea typeface="ヒラギノ角ゴ Pro W3"/>
        <a:cs typeface=""/>
      </a:majorFont>
      <a:minorFont>
        <a:latin typeface="TeleNeo"/>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0E54D7D05D91449D686C63A61A5BF6" ma:contentTypeVersion="4" ma:contentTypeDescription="Create a new document." ma:contentTypeScope="" ma:versionID="a9ebf9f80c8e45d9d316d69eea249c08">
  <xsd:schema xmlns:xsd="http://www.w3.org/2001/XMLSchema" xmlns:xs="http://www.w3.org/2001/XMLSchema" xmlns:p="http://schemas.microsoft.com/office/2006/metadata/properties" xmlns:ns2="fb50deb7-68b7-4a8d-b735-ade5c6d94c97" targetNamespace="http://schemas.microsoft.com/office/2006/metadata/properties" ma:root="true" ma:fieldsID="1306e997f3b02530fd4360e0d3dd775f" ns2:_="">
    <xsd:import namespace="fb50deb7-68b7-4a8d-b735-ade5c6d94c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50deb7-68b7-4a8d-b735-ade5c6d94c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1CAA50-AD6E-4167-AF79-95A25A3BCA49}">
  <ds:schemaRefs>
    <ds:schemaRef ds:uri="http://schemas.microsoft.com/office/2006/metadata/contentType"/>
    <ds:schemaRef ds:uri="http://schemas.microsoft.com/office/2006/metadata/properties/metaAttributes"/>
    <ds:schemaRef ds:uri="http://www.w3.org/2000/xmlns/"/>
    <ds:schemaRef ds:uri="http://www.w3.org/2001/XMLSchema"/>
    <ds:schemaRef ds:uri="fb50deb7-68b7-4a8d-b735-ade5c6d94c97"/>
  </ds:schemaRefs>
</ds:datastoreItem>
</file>

<file path=customXml/itemProps2.xml><?xml version="1.0" encoding="utf-8"?>
<ds:datastoreItem xmlns:ds="http://schemas.openxmlformats.org/officeDocument/2006/customXml" ds:itemID="{1AC8E8A4-AB41-45F0-8522-B6FAD81BA368}">
  <ds:schemaRefs>
    <ds:schemaRef ds:uri="http://schemas.microsoft.com/sharepoint/v3/contenttype/forms"/>
  </ds:schemaRefs>
</ds:datastoreItem>
</file>

<file path=customXml/itemProps3.xml><?xml version="1.0" encoding="utf-8"?>
<ds:datastoreItem xmlns:ds="http://schemas.openxmlformats.org/officeDocument/2006/customXml" ds:itemID="{84FDE9DC-ECDD-4610-AAC1-A364B9E906F1}">
  <ds:schemaRefs>
    <ds:schemaRef ds:uri="http://schemas.microsoft.com/office/2006/metadata/properties"/>
    <ds:schemaRef ds:uri="http://www.w3.org/2000/xmlns/"/>
  </ds:schemaRefs>
</ds:datastoreItem>
</file>

<file path=docMetadata/LabelInfo.xml><?xml version="1.0" encoding="utf-8"?>
<clbl:labelList xmlns:clbl="http://schemas.microsoft.com/office/2020/mipLabelMetadata">
  <clbl:label id="{bde4dffc-4b60-4cf6-8b04-a5eeb25f5c4f}" enabled="0" method="" siteId="{bde4dffc-4b60-4cf6-8b04-a5eeb25f5c4f}" removed="1"/>
</clbl:labelList>
</file>

<file path=docProps/app.xml><?xml version="1.0" encoding="utf-8"?>
<Properties xmlns="http://schemas.openxmlformats.org/officeDocument/2006/extended-properties" xmlns:vt="http://schemas.openxmlformats.org/officeDocument/2006/docPropsVTypes">
  <Template>DTS_PPT_16x9_Arial - Kopie</Template>
  <TotalTime>0</TotalTime>
  <Words>4876</Words>
  <Application>Microsoft Office PowerPoint</Application>
  <PresentationFormat>Bildschirmpräsentation (16:9)</PresentationFormat>
  <Paragraphs>413</Paragraphs>
  <Slides>30</Slides>
  <Notes>24</Notes>
  <HiddenSlides>17</HiddenSlides>
  <MMClips>0</MMClips>
  <ScaleCrop>false</ScaleCrop>
  <HeadingPairs>
    <vt:vector size="4" baseType="variant">
      <vt:variant>
        <vt:lpstr>Design</vt:lpstr>
      </vt:variant>
      <vt:variant>
        <vt:i4>1</vt:i4>
      </vt:variant>
      <vt:variant>
        <vt:lpstr>Folientitel</vt:lpstr>
      </vt:variant>
      <vt:variant>
        <vt:i4>30</vt:i4>
      </vt:variant>
    </vt:vector>
  </HeadingPairs>
  <TitlesOfParts>
    <vt:vector size="31" baseType="lpstr">
      <vt:lpstr>Deutsche Telekom Stiftung</vt:lpstr>
      <vt:lpstr>Einsatz von KI in der bildungslandschaft Projekte der Deutsche Telekom Stiftung</vt:lpstr>
      <vt:lpstr>Die Stiftung</vt:lpstr>
      <vt:lpstr>Unsere Strategie</vt:lpstr>
      <vt:lpstr>Unser Claim - Aus Wissen wird Können</vt:lpstr>
      <vt:lpstr>Bildungssystem vor großen Herausforderungen</vt:lpstr>
      <vt:lpstr>PISA 2022</vt:lpstr>
      <vt:lpstr>Wie steht es um MINT und Digitalität in schulen?</vt:lpstr>
      <vt:lpstr>Wie geht die Politik damit um?</vt:lpstr>
      <vt:lpstr>Digitalpakt 1.0</vt:lpstr>
      <vt:lpstr>PowerPoint-Präsentation</vt:lpstr>
      <vt:lpstr>Woran  arbeiten Wir  im Bereich KI?</vt:lpstr>
      <vt:lpstr>Studien 2021/2023 </vt:lpstr>
      <vt:lpstr>Qapito!  Quellen kritisch beurteilen</vt:lpstr>
      <vt:lpstr>Welches der Bilder ist ein Deep Fake? </vt:lpstr>
      <vt:lpstr>Welches der Bilder ist ein Deep Fake? </vt:lpstr>
      <vt:lpstr>Projekt Data Science KI als Chance </vt:lpstr>
      <vt:lpstr>Projekt DARIUS/GENIUS KI-gestützte Lerndiagnostik</vt:lpstr>
      <vt:lpstr>DiKoLANKI Kompetenzrahmen</vt:lpstr>
      <vt:lpstr>Wettbewerb KI in der Schule </vt:lpstr>
      <vt:lpstr>Der Weg zu unseren Projekten: </vt:lpstr>
      <vt:lpstr>Was sagT die  Wissenschaft?</vt:lpstr>
      <vt:lpstr>Wie nehmen wir alle mit?</vt:lpstr>
      <vt:lpstr>PowerPoint-Präsentation</vt:lpstr>
      <vt:lpstr>KI IN DER SCHULE – WAS?</vt:lpstr>
      <vt:lpstr>KI IN DER SCHULE - WIE?</vt:lpstr>
      <vt:lpstr>KI IN DER SCHULE – DATEN!</vt:lpstr>
      <vt:lpstr>PowerPoint-Präsentation</vt:lpstr>
      <vt:lpstr>Fazit: MINT UND KI =  Gesamtgesellschaftliche Aufgabe</vt:lpstr>
      <vt:lpstr>Wie nehmen wir alle mit?</vt:lpstr>
      <vt:lpstr>Vielen Dank für Ihre Aufmerksamkeit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Bildung schafft Chancen:  Neue Wege mit MINT und KI</dc:title>
  <dc:subject/>
  <dc:creator>Mina Ghomi</dc:creator>
  <dc:description/>
  <cp:lastModifiedBy>Thomas Schmitt</cp:lastModifiedBy>
  <cp:revision>2</cp:revision>
  <cp:lastPrinted>2006-01-26T14:41:52Z</cp:lastPrinted>
  <dcterms:created xsi:type="dcterms:W3CDTF">2024-08-12T14:27:02Z</dcterms:created>
  <dcterms:modified xsi:type="dcterms:W3CDTF">2025-03-26T12:49:14Z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enameSize">
    <vt:i4>7</vt:i4>
  </property>
  <property fmtid="{D5CDD505-2E9C-101B-9397-08002B2CF9AE}" pid="3" name="FileName">
    <vt:lpwstr>&lt;&lt;filename&gt;&gt;</vt:lpwstr>
  </property>
  <property fmtid="{D5CDD505-2E9C-101B-9397-08002B2CF9AE}" pid="4" name="ContentTypeId">
    <vt:lpwstr>0x0101008E0E54D7D05D91449D686C63A61A5BF6</vt:lpwstr>
  </property>
</Properties>
</file>